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_rels/notesSlide14.xml.rels" ContentType="application/vnd.openxmlformats-package.relationships+xml"/>
  <Override PartName="/ppt/notesSlides/_rels/notesSlide7.xml.rels" ContentType="application/vnd.openxmlformats-package.relationships+xml"/>
  <Override PartName="/ppt/notesSlides/_rels/notesSlide1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15.xml.rels" ContentType="application/vnd.openxmlformats-package.relationships+xml"/>
  <Override PartName="/ppt/notesSlides/_rels/notesSlide9.xml.rels" ContentType="application/vnd.openxmlformats-package.relationships+xml"/>
  <Override PartName="/ppt/notesSlides/_rels/notesSlide13.xml.rels" ContentType="application/vnd.openxmlformats-package.relationships+xml"/>
  <Override PartName="/ppt/notesSlides/_rels/notesSlide6.xml.rels" ContentType="application/vnd.openxmlformats-package.relationships+xml"/>
  <Override PartName="/ppt/notesSlides/_rels/notesSlide12.xml.rels" ContentType="application/vnd.openxmlformats-package.relationships+xml"/>
  <Override PartName="/ppt/notesSlides/_rels/notesSlide5.xml.rels" ContentType="application/vnd.openxmlformats-package.relationships+xml"/>
  <Override PartName="/ppt/notesSlides/_rels/notesSlide2.xml.rels" ContentType="application/vnd.openxmlformats-package.relationship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4.xml" ContentType="application/vnd.openxmlformats-officedocument.presentationml.notesSlide+xml"/>
  <Override PartName="/ppt/_rels/presentation.xml.rels" ContentType="application/vnd.openxmlformats-package.relationships+xml"/>
  <Override PartName="/ppt/media/image27.png" ContentType="image/png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20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24.png" ContentType="image/png"/>
  <Override PartName="/ppt/media/image1.png" ContentType="image/png"/>
  <Override PartName="/ppt/media/image31.png" ContentType="image/png"/>
  <Override PartName="/ppt/media/image11.png" ContentType="image/png"/>
  <Override PartName="/ppt/media/image12.png" ContentType="image/png"/>
  <Override PartName="/ppt/media/image7.png" ContentType="image/png"/>
  <Override PartName="/ppt/media/image37.png" ContentType="image/png"/>
  <Override PartName="/ppt/media/image13.png" ContentType="image/png"/>
  <Override PartName="/ppt/media/image8.png" ContentType="image/png"/>
  <Override PartName="/ppt/media/image38.png" ContentType="image/png"/>
  <Override PartName="/ppt/media/image34.png" ContentType="image/png"/>
  <Override PartName="/ppt/media/image9.png" ContentType="image/png"/>
  <Override PartName="/ppt/media/image39.png" ContentType="image/png"/>
  <Override PartName="/ppt/media/image41.png" ContentType="image/png"/>
  <Override PartName="/ppt/media/image30.png" ContentType="image/png"/>
  <Override PartName="/ppt/media/image28.png" ContentType="image/png"/>
  <Override PartName="/ppt/media/image43.gif" ContentType="image/gif"/>
  <Override PartName="/ppt/media/image36.png" ContentType="image/png"/>
  <Override PartName="/ppt/media/image6.png" ContentType="image/png"/>
  <Override PartName="/ppt/media/image29.png" ContentType="image/png"/>
  <Override PartName="/ppt/media/image10.png" ContentType="image/png"/>
  <Override PartName="/ppt/media/image5.png" ContentType="image/png"/>
  <Override PartName="/ppt/media/image42.gif" ContentType="image/gif"/>
  <Override PartName="/ppt/media/image35.png" ContentType="image/png"/>
  <Override PartName="/ppt/media/image40.png" ContentType="image/png"/>
  <Override PartName="/ppt/media/image4.jpeg" ContentType="image/jpeg"/>
  <Override PartName="/ppt/media/image32.png" ContentType="image/png"/>
  <Override PartName="/ppt/media/image2.png" ContentType="image/png"/>
  <Override PartName="/ppt/media/image25.png" ContentType="image/png"/>
  <Override PartName="/ppt/media/image33.png" ContentType="image/png"/>
  <Override PartName="/ppt/media/image3.png" ContentType="image/png"/>
  <Override PartName="/ppt/media/image26.png" ContentType="image/png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_rels/slideLayout2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20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2.xml" ContentType="application/vnd.openxmlformats-officedocument.presentationml.slideLayout+xml"/>
  <Override PartName="/ppt/presProps.xml" ContentType="application/vnd.openxmlformats-officedocument.presentationml.presPro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3.xml" ContentType="application/vnd.openxmlformats-officedocument.presentationml.slide+xml"/>
  <Override PartName="/ppt/slides/_rels/slide23.xml.rels" ContentType="application/vnd.openxmlformats-package.relationships+xml"/>
  <Override PartName="/ppt/slides/_rels/slide14.xml.rels" ContentType="application/vnd.openxmlformats-package.relationships+xml"/>
  <Override PartName="/ppt/slides/_rels/slide30.xml.rels" ContentType="application/vnd.openxmlformats-package.relationships+xml"/>
  <Override PartName="/ppt/slides/_rels/slide29.xml.rels" ContentType="application/vnd.openxmlformats-package.relationships+xml"/>
  <Override PartName="/ppt/slides/_rels/slide6.xml.rels" ContentType="application/vnd.openxmlformats-package.relationships+xml"/>
  <Override PartName="/ppt/slides/_rels/slide34.xml.rels" ContentType="application/vnd.openxmlformats-package.relationships+xml"/>
  <Override PartName="/ppt/slides/_rels/slide20.xml.rels" ContentType="application/vnd.openxmlformats-package.relationships+xml"/>
  <Override PartName="/ppt/slides/_rels/slide35.xml.rels" ContentType="application/vnd.openxmlformats-package.relationships+xml"/>
  <Override PartName="/ppt/slides/_rels/slide1.xml.rels" ContentType="application/vnd.openxmlformats-package.relationships+xml"/>
  <Override PartName="/ppt/slides/_rels/slide7.xml.rels" ContentType="application/vnd.openxmlformats-package.relationships+xml"/>
  <Override PartName="/ppt/slides/_rels/slide16.xml.rels" ContentType="application/vnd.openxmlformats-package.relationships+xml"/>
  <Override PartName="/ppt/slides/_rels/slide32.xml.rels" ContentType="application/vnd.openxmlformats-package.relationships+xml"/>
  <Override PartName="/ppt/slides/_rels/slide10.xml.rels" ContentType="application/vnd.openxmlformats-package.relationships+xml"/>
  <Override PartName="/ppt/slides/_rels/slide25.xml.rels" ContentType="application/vnd.openxmlformats-package.relationships+xml"/>
  <Override PartName="/ppt/slides/_rels/slide15.xml.rels" ContentType="application/vnd.openxmlformats-package.relationships+xml"/>
  <Override PartName="/ppt/slides/_rels/slide31.xml.rels" ContentType="application/vnd.openxmlformats-package.relationships+xml"/>
  <Override PartName="/ppt/slides/_rels/slide24.xml.rels" ContentType="application/vnd.openxmlformats-package.relationships+xml"/>
  <Override PartName="/ppt/slides/_rels/slide33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2.xml.rels" ContentType="application/vnd.openxmlformats-package.relationships+xml"/>
  <Override PartName="/ppt/slides/_rels/slide27.xml.rels" ContentType="application/vnd.openxmlformats-package.relationships+xml"/>
  <Override PartName="/ppt/slides/_rels/slide8.xml.rels" ContentType="application/vnd.openxmlformats-package.relationships+xml"/>
  <Override PartName="/ppt/slides/_rels/slide21.xml.rels" ContentType="application/vnd.openxmlformats-package.relationships+xml"/>
  <Override PartName="/ppt/slides/_rels/slide26.xml.rels" ContentType="application/vnd.openxmlformats-package.relationships+xml"/>
  <Override PartName="/ppt/slides/_rels/slide11.xml.rels" ContentType="application/vnd.openxmlformats-package.relationships+xml"/>
  <Override PartName="/ppt/slides/_rels/slide17.xml.rels" ContentType="application/vnd.openxmlformats-package.relationships+xml"/>
  <Override PartName="/ppt/slides/_rels/slide12.xml.rels" ContentType="application/vnd.openxmlformats-package.relationships+xml"/>
  <Override PartName="/ppt/slides/_rels/slide18.xml.rels" ContentType="application/vnd.openxmlformats-package.relationships+xml"/>
  <Override PartName="/ppt/slides/_rels/slide13.xml.rels" ContentType="application/vnd.openxmlformats-package.relationships+xml"/>
  <Override PartName="/ppt/slides/_rels/slide19.xml.rels" ContentType="application/vnd.openxmlformats-package.relationships+xml"/>
  <Override PartName="/ppt/slides/_rels/slide22.xml.rels" ContentType="application/vnd.openxmlformats-package.relationships+xml"/>
  <Override PartName="/ppt/slides/_rels/slide3.xml.rels" ContentType="application/vnd.openxmlformats-package.relationships+xml"/>
  <Override PartName="/ppt/slides/_rels/slide9.xml.rels" ContentType="application/vnd.openxmlformats-package.relationships+xml"/>
  <Override PartName="/ppt/slides/_rels/slide28.xml.rels" ContentType="application/vnd.openxmlformats-package.relationships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  <Override PartName="/ppt/slides/slide33.xml" ContentType="application/vnd.openxmlformats-officedocument.presentationml.slide+xml"/>
  <Override PartName="/ppt/slides/slide8.xml" ContentType="application/vnd.openxmlformats-officedocument.presentationml.slide+xml"/>
  <Override PartName="/ppt/slides/slide11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</p:sldIdLst>
  <p:sldSz cx="9144000" cy="51435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<Relationship Id="rId40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3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move the slide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87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400" spc="-1" strike="noStrike">
                <a:latin typeface="Times New Roman"/>
              </a:rPr>
              <a:t>&lt;header&gt;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88" name="PlaceHolder 4"/>
          <p:cNvSpPr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89" name="PlaceHolder 5"/>
          <p:cNvSpPr>
            <a:spLocks noGrp="1"/>
          </p:cNvSpPr>
          <p:nvPr>
            <p:ph type="ft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90" name="PlaceHolder 6"/>
          <p:cNvSpPr>
            <a:spLocks noGrp="1"/>
          </p:cNvSpPr>
          <p:nvPr>
            <p:ph type="sldNum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fld id="{732CE7E0-721C-4F54-8A82-CB91F953DBF0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
</Relationships>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PlaceHolder 1"/>
          <p:cNvSpPr>
            <a:spLocks noGrp="1"/>
          </p:cNvSpPr>
          <p:nvPr>
            <p:ph type="sldImg"/>
          </p:nvPr>
        </p:nvSpPr>
        <p:spPr>
          <a:xfrm>
            <a:off x="216000" y="812880"/>
            <a:ext cx="7125120" cy="4007520"/>
          </a:xfrm>
          <a:prstGeom prst="rect">
            <a:avLst/>
          </a:prstGeom>
          <a:ln w="0">
            <a:noFill/>
          </a:ln>
        </p:spPr>
      </p:sp>
      <p:sp>
        <p:nvSpPr>
          <p:cNvPr id="220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5840" cy="481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→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Good Morning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→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Today, Presenting the current progress of my master thesis, which I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started almost 2 months ago.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→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Topic is the characterization of the virome after liver transplantation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→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The Taubert Working Group at the MHH were so kind to provide me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with liver Sequencing data 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→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and I am applying VirushunterGatherer to characterize the virome of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those samples and maybe find novel viruses.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→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Then I am plotting and analysing the output using a small R package I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created called Virusparies.</a:t>
            </a: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PlaceHolder 1"/>
          <p:cNvSpPr>
            <a:spLocks noGrp="1"/>
          </p:cNvSpPr>
          <p:nvPr>
            <p:ph type="sldImg"/>
          </p:nvPr>
        </p:nvSpPr>
        <p:spPr>
          <a:xfrm>
            <a:off x="216000" y="812880"/>
            <a:ext cx="7125120" cy="4007520"/>
          </a:xfrm>
          <a:prstGeom prst="rect">
            <a:avLst/>
          </a:prstGeom>
          <a:ln w="0">
            <a:noFill/>
          </a:ln>
        </p:spPr>
      </p:sp>
      <p:sp>
        <p:nvSpPr>
          <p:cNvPr id="232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5840" cy="4809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Sample nicht FASTQ-files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PlaceHolder 1"/>
          <p:cNvSpPr>
            <a:spLocks noGrp="1"/>
          </p:cNvSpPr>
          <p:nvPr>
            <p:ph type="sldImg"/>
          </p:nvPr>
        </p:nvSpPr>
        <p:spPr>
          <a:xfrm>
            <a:off x="0" y="81252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234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6560" cy="480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de-DE" sz="2000" spc="-1" strike="noStrike">
                <a:latin typeface="Arial"/>
              </a:rPr>
              <a:t>Braucht man für jedes Bild einen Titel hier. Vielleicht kann ich es in der Arbeit auch in Beschreibung packen.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35" name="PlaceHolder 3"/>
          <p:cNvSpPr>
            <a:spLocks noGrp="1"/>
          </p:cNvSpPr>
          <p:nvPr>
            <p:ph type="sldNum" idx="4"/>
          </p:nvPr>
        </p:nvSpPr>
        <p:spPr>
          <a:xfrm>
            <a:off x="4278960" y="10157400"/>
            <a:ext cx="3279600" cy="533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FE567C4D-F9A2-4780-9DCA-7235A959A488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+mn-ea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PlaceHolder 1"/>
          <p:cNvSpPr>
            <a:spLocks noGrp="1"/>
          </p:cNvSpPr>
          <p:nvPr>
            <p:ph type="sldImg"/>
          </p:nvPr>
        </p:nvSpPr>
        <p:spPr>
          <a:xfrm>
            <a:off x="0" y="81288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237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6560" cy="480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de-DE" sz="2000" spc="-1" strike="noStrike">
                <a:latin typeface="Arial"/>
              </a:rPr>
              <a:t>Viral Group entferen in dem B plot bei allen Datensätzen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38" name="PlaceHolder 3"/>
          <p:cNvSpPr>
            <a:spLocks noGrp="1"/>
          </p:cNvSpPr>
          <p:nvPr>
            <p:ph type="sldNum" idx="5"/>
          </p:nvPr>
        </p:nvSpPr>
        <p:spPr>
          <a:xfrm>
            <a:off x="4278960" y="10157400"/>
            <a:ext cx="3279600" cy="533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776A5221-9A6E-43E6-8C20-298165EC5999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+mn-ea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PlaceHolder 1"/>
          <p:cNvSpPr>
            <a:spLocks noGrp="1"/>
          </p:cNvSpPr>
          <p:nvPr>
            <p:ph type="sldImg"/>
          </p:nvPr>
        </p:nvSpPr>
        <p:spPr>
          <a:xfrm>
            <a:off x="0" y="81288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240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6560" cy="480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de-DE" sz="2000" spc="-1" strike="noStrike">
                <a:latin typeface="Arial"/>
              </a:rPr>
              <a:t>Viral Group entferen in dem B plot bei allen Datensätzen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241" name="PlaceHolder 3"/>
          <p:cNvSpPr>
            <a:spLocks noGrp="1"/>
          </p:cNvSpPr>
          <p:nvPr>
            <p:ph type="sldNum" idx="6"/>
          </p:nvPr>
        </p:nvSpPr>
        <p:spPr>
          <a:xfrm>
            <a:off x="4278960" y="10157400"/>
            <a:ext cx="3279600" cy="533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D596A201-DA29-4152-9DC0-521A44C3EA9A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+mn-ea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</p:notes>
</file>

<file path=ppt/notesSlides/notesSlide1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PlaceHolder 1"/>
          <p:cNvSpPr>
            <a:spLocks noGrp="1"/>
          </p:cNvSpPr>
          <p:nvPr>
            <p:ph type="sldImg"/>
          </p:nvPr>
        </p:nvSpPr>
        <p:spPr>
          <a:xfrm>
            <a:off x="0" y="81288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243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6560" cy="480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de-DE" sz="2000" spc="-1" strike="noStrike">
                <a:latin typeface="Arial"/>
              </a:rPr>
              <a:t>Viral Group entferen in dem B plot bei allen Datensätzen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244" name="PlaceHolder 3"/>
          <p:cNvSpPr>
            <a:spLocks noGrp="1"/>
          </p:cNvSpPr>
          <p:nvPr>
            <p:ph type="sldNum" idx="7"/>
          </p:nvPr>
        </p:nvSpPr>
        <p:spPr>
          <a:xfrm>
            <a:off x="4278960" y="10157400"/>
            <a:ext cx="3279600" cy="533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8FD495F3-658C-4A02-B5D2-81780258B4CC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+mn-ea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PlaceHolder 1"/>
          <p:cNvSpPr>
            <a:spLocks noGrp="1"/>
          </p:cNvSpPr>
          <p:nvPr>
            <p:ph type="sldImg"/>
          </p:nvPr>
        </p:nvSpPr>
        <p:spPr>
          <a:xfrm>
            <a:off x="216000" y="812880"/>
            <a:ext cx="7125120" cy="4007520"/>
          </a:xfrm>
          <a:prstGeom prst="rect">
            <a:avLst/>
          </a:prstGeom>
          <a:ln w="0">
            <a:noFill/>
          </a:ln>
        </p:spPr>
      </p:sp>
      <p:sp>
        <p:nvSpPr>
          <p:cNvPr id="222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5840" cy="481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The outline of the presentation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Follows the classic Paper/ Journal Structure.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First → Talk about the motivation behind virus discovery.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Second → Then I want to talk about the history of viral discovery real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quick and how it applyes to vhvg.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Method → Talk about the data and changes made to VhVg. Present the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output of VhVg that I used for further analysis.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Results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Conclusion and Outlook.</a:t>
            </a: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PlaceHolder 1"/>
          <p:cNvSpPr>
            <a:spLocks noGrp="1"/>
          </p:cNvSpPr>
          <p:nvPr>
            <p:ph type="sldImg"/>
          </p:nvPr>
        </p:nvSpPr>
        <p:spPr>
          <a:xfrm>
            <a:off x="216000" y="812880"/>
            <a:ext cx="7125120" cy="4007520"/>
          </a:xfrm>
          <a:prstGeom prst="rect">
            <a:avLst/>
          </a:prstGeom>
          <a:ln w="0">
            <a:noFill/>
          </a:ln>
        </p:spPr>
      </p:sp>
      <p:sp>
        <p:nvSpPr>
          <p:cNvPr id="224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5840" cy="4809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→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Start with Intro.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→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(</a:t>
            </a:r>
            <a:r>
              <a:rPr b="1" lang="en-US" sz="2000" spc="-1" strike="noStrike">
                <a:solidFill>
                  <a:srgbClr val="000000"/>
                </a:solidFill>
                <a:latin typeface="Arial"/>
              </a:rPr>
              <a:t>click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): Why do we need Virus discovery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→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An obvious Reason is the discovery of disease causing viruses → Especially Pandemic causing once (</a:t>
            </a:r>
            <a:r>
              <a:rPr b="1" lang="en-US" sz="2000" spc="-1" strike="noStrike">
                <a:solidFill>
                  <a:srgbClr val="000000"/>
                </a:solidFill>
                <a:latin typeface="Arial"/>
              </a:rPr>
              <a:t>click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)</a:t>
            </a: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PlaceHolder 1"/>
          <p:cNvSpPr>
            <a:spLocks noGrp="1"/>
          </p:cNvSpPr>
          <p:nvPr>
            <p:ph type="sldImg"/>
          </p:nvPr>
        </p:nvSpPr>
        <p:spPr>
          <a:xfrm>
            <a:off x="216000" y="812880"/>
            <a:ext cx="7125120" cy="4007520"/>
          </a:xfrm>
          <a:prstGeom prst="rect">
            <a:avLst/>
          </a:prstGeom>
          <a:ln w="0">
            <a:noFill/>
          </a:ln>
        </p:spPr>
      </p:sp>
      <p:sp>
        <p:nvSpPr>
          <p:cNvPr id="226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5840" cy="4809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Sample nicht FASTQ-files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PlaceHolder 1"/>
          <p:cNvSpPr>
            <a:spLocks noGrp="1"/>
          </p:cNvSpPr>
          <p:nvPr>
            <p:ph type="sldImg"/>
          </p:nvPr>
        </p:nvSpPr>
        <p:spPr>
          <a:xfrm>
            <a:off x="216000" y="812880"/>
            <a:ext cx="7125120" cy="4007520"/>
          </a:xfrm>
          <a:prstGeom prst="rect">
            <a:avLst/>
          </a:prstGeom>
          <a:ln w="0">
            <a:noFill/>
          </a:ln>
        </p:spPr>
      </p:sp>
      <p:sp>
        <p:nvSpPr>
          <p:cNvPr id="228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5840" cy="4809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→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Start with Intro.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→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(</a:t>
            </a:r>
            <a:r>
              <a:rPr b="1" lang="en-US" sz="2000" spc="-1" strike="noStrike">
                <a:solidFill>
                  <a:srgbClr val="000000"/>
                </a:solidFill>
                <a:latin typeface="Arial"/>
              </a:rPr>
              <a:t>click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): Why do we need Virus discovery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→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An obvious Reason is the discovery of disease causing viruses → Especially Pandemic causing once (</a:t>
            </a:r>
            <a:r>
              <a:rPr b="1" lang="en-US" sz="2000" spc="-1" strike="noStrike">
                <a:solidFill>
                  <a:srgbClr val="000000"/>
                </a:solidFill>
                <a:latin typeface="Arial"/>
              </a:rPr>
              <a:t>click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)</a:t>
            </a: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PlaceHolder 1"/>
          <p:cNvSpPr>
            <a:spLocks noGrp="1"/>
          </p:cNvSpPr>
          <p:nvPr>
            <p:ph type="sldImg"/>
          </p:nvPr>
        </p:nvSpPr>
        <p:spPr>
          <a:xfrm>
            <a:off x="216000" y="812880"/>
            <a:ext cx="7125120" cy="4007520"/>
          </a:xfrm>
          <a:prstGeom prst="rect">
            <a:avLst/>
          </a:prstGeom>
          <a:ln w="0">
            <a:noFill/>
          </a:ln>
        </p:spPr>
      </p:sp>
      <p:sp>
        <p:nvSpPr>
          <p:cNvPr id="230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5840" cy="4809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→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Start with Intro.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→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(</a:t>
            </a:r>
            <a:r>
              <a:rPr b="1" lang="en-US" sz="2000" spc="-1" strike="noStrike">
                <a:solidFill>
                  <a:srgbClr val="000000"/>
                </a:solidFill>
                <a:latin typeface="Arial"/>
              </a:rPr>
              <a:t>click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): Why do we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need Virus discovery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→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An obvious Reason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is the discovery of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disease causing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viruses → Especially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Pandemic causing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once (</a:t>
            </a:r>
            <a:r>
              <a:rPr b="1" lang="en-US" sz="2000" spc="-1" strike="noStrike">
                <a:solidFill>
                  <a:srgbClr val="000000"/>
                </a:solidFill>
                <a:latin typeface="Arial"/>
              </a:rPr>
              <a:t>click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)</a:t>
            </a:r>
            <a:endParaRPr b="0" lang="en-US" sz="20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1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2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3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6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7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1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2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3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4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Rechteck 4"/>
          <p:cNvSpPr/>
          <p:nvPr/>
        </p:nvSpPr>
        <p:spPr>
          <a:xfrm>
            <a:off x="530280" y="4851360"/>
            <a:ext cx="8606520" cy="284760"/>
          </a:xfrm>
          <a:prstGeom prst="rect">
            <a:avLst/>
          </a:prstGeom>
          <a:solidFill>
            <a:srgbClr val="0d386b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" name="Textfeld 7"/>
          <p:cNvSpPr/>
          <p:nvPr/>
        </p:nvSpPr>
        <p:spPr>
          <a:xfrm>
            <a:off x="596880" y="4903920"/>
            <a:ext cx="970560" cy="177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71640" rIns="71640" tIns="35640" bIns="35640" anchor="t">
            <a:spAutoFit/>
          </a:bodyPr>
          <a:p>
            <a:pPr>
              <a:lnSpc>
                <a:spcPct val="100000"/>
              </a:lnSpc>
              <a:buNone/>
            </a:pPr>
            <a:fld id="{8D1E53DD-033D-47B3-9B48-44D424517D73}" type="slidenum">
              <a:rPr b="0" lang="de-DE" sz="700" spc="-1" strike="noStrike">
                <a:solidFill>
                  <a:srgbClr val="ffffff"/>
                </a:solidFill>
                <a:latin typeface="Arial"/>
                <a:ea typeface="ヒラギノ角ゴ Pro W3"/>
              </a:rPr>
              <a:t>&lt;number&gt;</a:t>
            </a:fld>
            <a:endParaRPr b="0" lang="en-US" sz="700" spc="-1" strike="noStrike">
              <a:latin typeface="Arial"/>
            </a:endParaRPr>
          </a:p>
        </p:txBody>
      </p:sp>
      <p:pic>
        <p:nvPicPr>
          <p:cNvPr id="2" name="Bild 6" descr="Twincore-w.gif"/>
          <p:cNvPicPr/>
          <p:nvPr/>
        </p:nvPicPr>
        <p:blipFill>
          <a:blip r:embed="rId2"/>
          <a:stretch/>
        </p:blipFill>
        <p:spPr>
          <a:xfrm>
            <a:off x="8244000" y="4896000"/>
            <a:ext cx="642240" cy="178560"/>
          </a:xfrm>
          <a:prstGeom prst="rect">
            <a:avLst/>
          </a:prstGeom>
          <a:ln w="0">
            <a:noFill/>
          </a:ln>
        </p:spPr>
      </p:pic>
      <p:sp>
        <p:nvSpPr>
          <p:cNvPr id="3" name="Rechteck 4"/>
          <p:cNvSpPr/>
          <p:nvPr/>
        </p:nvSpPr>
        <p:spPr>
          <a:xfrm>
            <a:off x="0" y="2727360"/>
            <a:ext cx="9136800" cy="2409120"/>
          </a:xfrm>
          <a:prstGeom prst="rect">
            <a:avLst/>
          </a:prstGeom>
          <a:solidFill>
            <a:srgbClr val="bdc7da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" name="Rechteck 5"/>
          <p:cNvSpPr/>
          <p:nvPr/>
        </p:nvSpPr>
        <p:spPr>
          <a:xfrm>
            <a:off x="530280" y="1638360"/>
            <a:ext cx="8606520" cy="1496160"/>
          </a:xfrm>
          <a:prstGeom prst="rect">
            <a:avLst/>
          </a:prstGeom>
          <a:solidFill>
            <a:srgbClr val="0d386b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5" name="Bild 7" descr=""/>
          <p:cNvPicPr/>
          <p:nvPr/>
        </p:nvPicPr>
        <p:blipFill>
          <a:blip r:embed="rId3"/>
          <a:stretch/>
        </p:blipFill>
        <p:spPr>
          <a:xfrm>
            <a:off x="7020000" y="320760"/>
            <a:ext cx="1656360" cy="572400"/>
          </a:xfrm>
          <a:prstGeom prst="rect">
            <a:avLst/>
          </a:prstGeom>
          <a:ln w="0">
            <a:noFill/>
          </a:ln>
        </p:spPr>
      </p:pic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880" cy="85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hteck 4"/>
          <p:cNvSpPr/>
          <p:nvPr/>
        </p:nvSpPr>
        <p:spPr>
          <a:xfrm>
            <a:off x="530280" y="4851360"/>
            <a:ext cx="8606520" cy="284760"/>
          </a:xfrm>
          <a:prstGeom prst="rect">
            <a:avLst/>
          </a:prstGeom>
          <a:solidFill>
            <a:srgbClr val="0d386b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5" name="Textfeld 7"/>
          <p:cNvSpPr/>
          <p:nvPr/>
        </p:nvSpPr>
        <p:spPr>
          <a:xfrm>
            <a:off x="596880" y="4903920"/>
            <a:ext cx="970560" cy="177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71640" rIns="71640" tIns="35640" bIns="35640" anchor="t">
            <a:spAutoFit/>
          </a:bodyPr>
          <a:p>
            <a:pPr>
              <a:lnSpc>
                <a:spcPct val="100000"/>
              </a:lnSpc>
              <a:buNone/>
            </a:pPr>
            <a:fld id="{EBCB970A-C2A0-4D10-9513-CAC8E969CFA2}" type="slidenum">
              <a:rPr b="0" lang="de-DE" sz="700" spc="-1" strike="noStrike">
                <a:solidFill>
                  <a:srgbClr val="ffffff"/>
                </a:solidFill>
                <a:latin typeface="Arial"/>
                <a:ea typeface="ヒラギノ角ゴ Pro W3"/>
              </a:rPr>
              <a:t>&lt;number&gt;</a:t>
            </a:fld>
            <a:endParaRPr b="0" lang="en-US" sz="700" spc="-1" strike="noStrike">
              <a:latin typeface="Arial"/>
            </a:endParaRPr>
          </a:p>
        </p:txBody>
      </p:sp>
      <p:pic>
        <p:nvPicPr>
          <p:cNvPr id="46" name="Bild 6" descr="Twincore-w.gif"/>
          <p:cNvPicPr/>
          <p:nvPr/>
        </p:nvPicPr>
        <p:blipFill>
          <a:blip r:embed="rId2"/>
          <a:stretch/>
        </p:blipFill>
        <p:spPr>
          <a:xfrm>
            <a:off x="8244000" y="4896000"/>
            <a:ext cx="642240" cy="178560"/>
          </a:xfrm>
          <a:prstGeom prst="rect">
            <a:avLst/>
          </a:prstGeom>
          <a:ln w="0">
            <a:noFill/>
          </a:ln>
        </p:spPr>
      </p:pic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slideLayout" Target="../slideLayouts/slideLayout3.xml"/><Relationship Id="rId6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image" Target="../media/image25.png"/><Relationship Id="rId3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image" Target="../media/image31.png"/><Relationship Id="rId3" Type="http://schemas.openxmlformats.org/officeDocument/2006/relationships/slideLayout" Target="../slideLayouts/slideLayout1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image" Target="../media/image33.png"/><Relationship Id="rId3" Type="http://schemas.openxmlformats.org/officeDocument/2006/relationships/image" Target="../media/image34.png"/><Relationship Id="rId4" Type="http://schemas.openxmlformats.org/officeDocument/2006/relationships/slideLayout" Target="../slideLayouts/slideLayout1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image" Target="../media/image36.png"/><Relationship Id="rId3" Type="http://schemas.openxmlformats.org/officeDocument/2006/relationships/image" Target="../media/image37.png"/><Relationship Id="rId4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slideLayout" Target="../slideLayouts/slideLayout1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image" Target="../media/image39.png"/><Relationship Id="rId3" Type="http://schemas.openxmlformats.org/officeDocument/2006/relationships/image" Target="../media/image40.png"/><Relationship Id="rId4" Type="http://schemas.openxmlformats.org/officeDocument/2006/relationships/slideLayout" Target="../slideLayouts/slideLayout13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slideLayout" Target="../slideLayouts/slideLayout13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42.gif"/><Relationship Id="rId2" Type="http://schemas.openxmlformats.org/officeDocument/2006/relationships/image" Target="../media/image43.gif"/><Relationship Id="rId3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rafik 50" descr=""/>
          <p:cNvPicPr/>
          <p:nvPr/>
        </p:nvPicPr>
        <p:blipFill>
          <a:blip r:embed="rId1"/>
          <a:stretch/>
        </p:blipFill>
        <p:spPr>
          <a:xfrm>
            <a:off x="0" y="2743200"/>
            <a:ext cx="9137160" cy="2393640"/>
          </a:xfrm>
          <a:prstGeom prst="rect">
            <a:avLst/>
          </a:prstGeom>
          <a:ln w="0">
            <a:noFill/>
          </a:ln>
        </p:spPr>
      </p:pic>
      <p:sp>
        <p:nvSpPr>
          <p:cNvPr id="92" name="Rechteck 7"/>
          <p:cNvSpPr/>
          <p:nvPr/>
        </p:nvSpPr>
        <p:spPr>
          <a:xfrm>
            <a:off x="531000" y="1600200"/>
            <a:ext cx="8606520" cy="1496160"/>
          </a:xfrm>
          <a:prstGeom prst="rect">
            <a:avLst/>
          </a:prstGeom>
          <a:solidFill>
            <a:srgbClr val="0d386b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93" name="Grafik 52" descr=""/>
          <p:cNvPicPr/>
          <p:nvPr/>
        </p:nvPicPr>
        <p:blipFill>
          <a:blip r:embed="rId2"/>
          <a:stretch/>
        </p:blipFill>
        <p:spPr>
          <a:xfrm>
            <a:off x="6744960" y="3200400"/>
            <a:ext cx="563400" cy="565560"/>
          </a:xfrm>
          <a:prstGeom prst="rect">
            <a:avLst/>
          </a:prstGeom>
          <a:ln w="0">
            <a:noFill/>
          </a:ln>
        </p:spPr>
      </p:pic>
      <p:pic>
        <p:nvPicPr>
          <p:cNvPr id="94" name="Grafik 53" descr=""/>
          <p:cNvPicPr/>
          <p:nvPr/>
        </p:nvPicPr>
        <p:blipFill>
          <a:blip r:embed="rId3"/>
          <a:stretch/>
        </p:blipFill>
        <p:spPr>
          <a:xfrm>
            <a:off x="7315200" y="3299400"/>
            <a:ext cx="1136520" cy="808560"/>
          </a:xfrm>
          <a:prstGeom prst="rect">
            <a:avLst/>
          </a:prstGeom>
          <a:ln w="0">
            <a:noFill/>
          </a:ln>
        </p:spPr>
      </p:pic>
      <p:pic>
        <p:nvPicPr>
          <p:cNvPr id="95" name="Grafik 54" descr=""/>
          <p:cNvPicPr/>
          <p:nvPr/>
        </p:nvPicPr>
        <p:blipFill>
          <a:blip r:embed="rId4"/>
          <a:stretch/>
        </p:blipFill>
        <p:spPr>
          <a:xfrm>
            <a:off x="5486400" y="3657600"/>
            <a:ext cx="1022040" cy="1022040"/>
          </a:xfrm>
          <a:prstGeom prst="rect">
            <a:avLst/>
          </a:prstGeom>
          <a:ln w="0">
            <a:noFill/>
          </a:ln>
        </p:spPr>
      </p:pic>
      <p:sp>
        <p:nvSpPr>
          <p:cNvPr id="96" name="PlaceHolder 3"/>
          <p:cNvSpPr/>
          <p:nvPr/>
        </p:nvSpPr>
        <p:spPr>
          <a:xfrm>
            <a:off x="668880" y="2533680"/>
            <a:ext cx="7554240" cy="562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0" rIns="0" tIns="0" bIns="0" anchor="t">
            <a:noAutofit/>
          </a:bodyPr>
          <a:p>
            <a:pPr>
              <a:lnSpc>
                <a:spcPct val="110000"/>
              </a:lnSpc>
              <a:spcBef>
                <a:spcPts val="181"/>
              </a:spcBef>
              <a:buNone/>
              <a:tabLst>
                <a:tab algn="l" pos="0"/>
              </a:tabLst>
            </a:pPr>
            <a:r>
              <a:rPr b="0" lang="de-DE" sz="900" spc="-1" strike="noStrike">
                <a:solidFill>
                  <a:srgbClr val="ffffff"/>
                </a:solidFill>
                <a:latin typeface="Arial"/>
                <a:ea typeface="ヒラギノ角ゴ Pro W3"/>
              </a:rPr>
              <a:t>Sergej Ruff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10000"/>
              </a:lnSpc>
              <a:spcBef>
                <a:spcPts val="181"/>
              </a:spcBef>
              <a:buNone/>
              <a:tabLst>
                <a:tab algn="l" pos="0"/>
              </a:tabLst>
            </a:pPr>
            <a:r>
              <a:rPr b="0" lang="de-DE" sz="900" spc="-1" strike="noStrike">
                <a:solidFill>
                  <a:srgbClr val="ffffff"/>
                </a:solidFill>
                <a:latin typeface="Arial"/>
                <a:ea typeface="ヒラギノ角ゴ Pro W3"/>
              </a:rPr>
              <a:t>Twincore - RG Computational Virology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10000"/>
              </a:lnSpc>
              <a:spcBef>
                <a:spcPts val="181"/>
              </a:spcBef>
              <a:buNone/>
              <a:tabLst>
                <a:tab algn="l" pos="0"/>
              </a:tabLst>
            </a:pPr>
            <a:r>
              <a:rPr b="0" lang="de-DE" sz="900" spc="-1" strike="noStrike">
                <a:solidFill>
                  <a:srgbClr val="ffffff"/>
                </a:solidFill>
                <a:latin typeface="Arial"/>
                <a:ea typeface="ヒラギノ角ゴ Pro W3"/>
              </a:rPr>
              <a:t> </a:t>
            </a:r>
            <a:r>
              <a:rPr b="0" lang="de-DE" sz="900" spc="-1" strike="noStrike">
                <a:solidFill>
                  <a:srgbClr val="ffffff"/>
                </a:solidFill>
                <a:latin typeface="Arial"/>
                <a:ea typeface="ヒラギノ角ゴ Pro W3"/>
              </a:rPr>
              <a:t>22 August 2024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97" name="Rechteck 56"/>
          <p:cNvSpPr/>
          <p:nvPr/>
        </p:nvSpPr>
        <p:spPr>
          <a:xfrm>
            <a:off x="685800" y="1600200"/>
            <a:ext cx="8451720" cy="763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r"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ffffff"/>
                </a:solidFill>
                <a:latin typeface="Arial"/>
                <a:ea typeface="ヒラギノ角ゴ Pro W3"/>
              </a:rPr>
              <a:t>Characterization of the virome after liver</a:t>
            </a:r>
            <a:endParaRPr b="0" lang="en-US" sz="2400" spc="-1" strike="noStrike">
              <a:latin typeface="Arial"/>
            </a:endParaRPr>
          </a:p>
          <a:p>
            <a:pPr algn="r"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ffffff"/>
                </a:solidFill>
                <a:latin typeface="Arial"/>
                <a:ea typeface="ヒラギノ角ゴ Pro W3"/>
              </a:rPr>
              <a:t>transplantation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98" name="Rechteck 57"/>
          <p:cNvSpPr/>
          <p:nvPr/>
        </p:nvSpPr>
        <p:spPr>
          <a:xfrm>
            <a:off x="4343400" y="2514600"/>
            <a:ext cx="4794120" cy="45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riel"/>
                <a:ea typeface="ヒラギノ角ゴ Pro W3"/>
              </a:rPr>
              <a:t>VirushunterGatherer and Virusparies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790920" y="1843560"/>
            <a:ext cx="7554600" cy="62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8880" cy="298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8"/>
          <p:cNvSpPr/>
          <p:nvPr/>
        </p:nvSpPr>
        <p:spPr>
          <a:xfrm>
            <a:off x="686160" y="573120"/>
            <a:ext cx="7765200" cy="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0" rIns="0" tIns="0" bIns="0" anchor="t">
            <a:noAutofit/>
          </a:bodyPr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 </a:t>
            </a: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Material used: Florian Pfaff Data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49" name="" descr=""/>
          <p:cNvPicPr/>
          <p:nvPr/>
        </p:nvPicPr>
        <p:blipFill>
          <a:blip r:embed="rId1"/>
          <a:stretch/>
        </p:blipFill>
        <p:spPr>
          <a:xfrm>
            <a:off x="693000" y="914400"/>
            <a:ext cx="4793400" cy="38224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/>
          </p:cNvSpPr>
          <p:nvPr>
            <p:ph type="title"/>
          </p:nvPr>
        </p:nvSpPr>
        <p:spPr>
          <a:xfrm>
            <a:off x="790920" y="1843920"/>
            <a:ext cx="7554600" cy="62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de-DE" sz="4400" spc="-1" strike="noStrike">
                <a:solidFill>
                  <a:srgbClr val="000000"/>
                </a:solidFill>
                <a:latin typeface="Arial"/>
                <a:ea typeface="DejaVu Sans"/>
              </a:rPr>
              <a:t>Results: Taubert</a:t>
            </a:r>
            <a:endParaRPr b="0" lang="en-US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6"/>
          <p:cNvSpPr/>
          <p:nvPr/>
        </p:nvSpPr>
        <p:spPr>
          <a:xfrm>
            <a:off x="686160" y="573120"/>
            <a:ext cx="7765200" cy="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0" rIns="0" tIns="0" bIns="0" anchor="t">
            <a:noAutofit/>
          </a:bodyPr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 </a:t>
            </a: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Results: Taubert - E-values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2" name="Textfeld 5"/>
          <p:cNvSpPr/>
          <p:nvPr/>
        </p:nvSpPr>
        <p:spPr>
          <a:xfrm>
            <a:off x="686160" y="1405080"/>
            <a:ext cx="3267720" cy="81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  <a:ea typeface="DejaVu Sans"/>
              </a:rPr>
              <a:t>Showing only Gatherer results</a:t>
            </a:r>
            <a:endParaRPr b="0" lang="en-US" sz="16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  <a:ea typeface="DejaVu Sans"/>
              </a:rPr>
              <a:t>Viral reference E-values for each group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153" name="" descr=""/>
          <p:cNvPicPr/>
          <p:nvPr/>
        </p:nvPicPr>
        <p:blipFill>
          <a:blip r:embed="rId1"/>
          <a:stretch/>
        </p:blipFill>
        <p:spPr>
          <a:xfrm>
            <a:off x="4343400" y="94320"/>
            <a:ext cx="3429000" cy="4714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6"/>
          <p:cNvSpPr/>
          <p:nvPr/>
        </p:nvSpPr>
        <p:spPr>
          <a:xfrm>
            <a:off x="173160" y="573120"/>
            <a:ext cx="7765200" cy="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0" rIns="0" tIns="0" bIns="0" anchor="t">
            <a:noAutofit/>
          </a:bodyPr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 </a:t>
            </a: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Results: Taubert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DejaVu Sans"/>
              </a:rPr>
              <a:t> </a:t>
            </a: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DejaVu Sans"/>
              </a:rPr>
              <a:t>Small DNA viruses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55" name="" descr=""/>
          <p:cNvPicPr/>
          <p:nvPr/>
        </p:nvPicPr>
        <p:blipFill>
          <a:blip r:embed="rId1"/>
          <a:stretch/>
        </p:blipFill>
        <p:spPr>
          <a:xfrm>
            <a:off x="2286000" y="228600"/>
            <a:ext cx="6857280" cy="4570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6"/>
          <p:cNvSpPr/>
          <p:nvPr/>
        </p:nvSpPr>
        <p:spPr>
          <a:xfrm>
            <a:off x="173160" y="573120"/>
            <a:ext cx="7765200" cy="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0" rIns="0" tIns="0" bIns="0" anchor="t">
            <a:noAutofit/>
          </a:bodyPr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 </a:t>
            </a: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Results: Taubert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DejaVu Sans"/>
              </a:rPr>
              <a:t> </a:t>
            </a: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DejaVu Sans"/>
              </a:rPr>
              <a:t>Large DNA viruses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57" name="" descr=""/>
          <p:cNvPicPr/>
          <p:nvPr/>
        </p:nvPicPr>
        <p:blipFill>
          <a:blip r:embed="rId1"/>
          <a:stretch/>
        </p:blipFill>
        <p:spPr>
          <a:xfrm>
            <a:off x="2286000" y="228600"/>
            <a:ext cx="6857280" cy="4571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6"/>
          <p:cNvSpPr/>
          <p:nvPr/>
        </p:nvSpPr>
        <p:spPr>
          <a:xfrm>
            <a:off x="173160" y="573120"/>
            <a:ext cx="7765200" cy="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0" rIns="0" tIns="0" bIns="0" anchor="t">
            <a:noAutofit/>
          </a:bodyPr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 </a:t>
            </a: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Results: Taubert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DejaVu Sans"/>
              </a:rPr>
              <a:t> </a:t>
            </a: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DejaVu Sans"/>
              </a:rPr>
              <a:t>RNA viruses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59" name="" descr=""/>
          <p:cNvPicPr/>
          <p:nvPr/>
        </p:nvPicPr>
        <p:blipFill>
          <a:blip r:embed="rId1"/>
          <a:stretch/>
        </p:blipFill>
        <p:spPr>
          <a:xfrm>
            <a:off x="2057400" y="114480"/>
            <a:ext cx="7028640" cy="4685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laceHolder 6"/>
          <p:cNvSpPr/>
          <p:nvPr/>
        </p:nvSpPr>
        <p:spPr>
          <a:xfrm>
            <a:off x="173160" y="573120"/>
            <a:ext cx="7765200" cy="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0" rIns="0" tIns="0" bIns="0" anchor="t">
            <a:noAutofit/>
          </a:bodyPr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 </a:t>
            </a: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Results: Taubert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DejaVu Sans"/>
              </a:rPr>
              <a:t> </a:t>
            </a: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DejaVu Sans"/>
              </a:rPr>
              <a:t>Subjects found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61" name="" descr=""/>
          <p:cNvPicPr/>
          <p:nvPr/>
        </p:nvPicPr>
        <p:blipFill>
          <a:blip r:embed="rId1"/>
          <a:stretch/>
        </p:blipFill>
        <p:spPr>
          <a:xfrm>
            <a:off x="2451960" y="573120"/>
            <a:ext cx="5728680" cy="3998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5"/>
          <p:cNvSpPr/>
          <p:nvPr/>
        </p:nvSpPr>
        <p:spPr>
          <a:xfrm>
            <a:off x="173160" y="573120"/>
            <a:ext cx="7765200" cy="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0" rIns="0" tIns="0" bIns="0" anchor="t">
            <a:noAutofit/>
          </a:bodyPr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 </a:t>
            </a: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Results: Taubert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DejaVu Sans"/>
              </a:rPr>
              <a:t> </a:t>
            </a: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DejaVu Sans"/>
              </a:rPr>
              <a:t>Summary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63" name=""/>
          <p:cNvSpPr txBox="1"/>
          <p:nvPr/>
        </p:nvSpPr>
        <p:spPr>
          <a:xfrm>
            <a:off x="457200" y="1371600"/>
            <a:ext cx="7772400" cy="4500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1" lang="en-US" sz="1600" spc="-1" strike="noStrike">
                <a:latin typeface="Arial"/>
              </a:rPr>
              <a:t>Analysis Summary</a:t>
            </a:r>
            <a:r>
              <a:rPr b="0" lang="en-US" sz="1600" spc="-1" strike="noStrike">
                <a:latin typeface="Arial"/>
              </a:rPr>
              <a:t>: Completed analysis of Taubert data for small DNA, large DNA, and RNA viruses</a:t>
            </a:r>
            <a:endParaRPr b="0" lang="en-US" sz="16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"/>
            </a:pPr>
            <a:endParaRPr b="0" lang="en-US" sz="16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1" lang="en-US" sz="1600" spc="-1" strike="noStrike">
                <a:latin typeface="Arial"/>
              </a:rPr>
              <a:t>Data Overview</a:t>
            </a:r>
            <a:r>
              <a:rPr b="0" lang="en-US" sz="1600" spc="-1" strike="noStrike">
                <a:latin typeface="Arial"/>
              </a:rPr>
              <a:t>: Out of 557 FASTQ files, only a maximum of 6 files yielded significant results</a:t>
            </a:r>
            <a:endParaRPr b="0" lang="en-US" sz="16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"/>
            </a:pPr>
            <a:endParaRPr b="0" lang="en-US" sz="16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1" lang="en-US" sz="1600" spc="-1" strike="noStrike">
                <a:latin typeface="Arial"/>
              </a:rPr>
              <a:t>Significance Threshold</a:t>
            </a:r>
            <a:r>
              <a:rPr b="0" lang="en-US" sz="1600" spc="-1" strike="noStrike">
                <a:latin typeface="Arial"/>
              </a:rPr>
              <a:t>: Significant results were close to the E-value cutoff of 1e-5</a:t>
            </a:r>
            <a:endParaRPr b="0" lang="en-US" sz="16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"/>
            </a:pPr>
            <a:endParaRPr b="0" lang="en-US" sz="16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1" lang="en-US" sz="1600" spc="-1" strike="noStrike">
                <a:latin typeface="Arial"/>
              </a:rPr>
              <a:t>Contig Lengths</a:t>
            </a:r>
            <a:r>
              <a:rPr b="0" lang="en-US" sz="1600" spc="-1" strike="noStrike">
                <a:latin typeface="Arial"/>
              </a:rPr>
              <a:t>: Identified contigs were all below 200 nt</a:t>
            </a:r>
            <a:endParaRPr b="0" lang="en-US" sz="16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"/>
            </a:pPr>
            <a:endParaRPr b="0" lang="en-US" sz="16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1" lang="en-US" sz="1600" spc="-1" strike="noStrike">
                <a:latin typeface="Arial"/>
              </a:rPr>
              <a:t>False Positives</a:t>
            </a:r>
            <a:r>
              <a:rPr b="0" lang="en-US" sz="1600" spc="-1" strike="noStrike">
                <a:latin typeface="Arial"/>
              </a:rPr>
              <a:t>: Detected false positive groups, such as Totiviridae (yeast virus)</a:t>
            </a:r>
            <a:endParaRPr b="0" lang="en-US" sz="16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"/>
            </a:pPr>
            <a:endParaRPr b="0" lang="en-US" sz="16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1" lang="en-US" sz="1600" spc="-1" strike="noStrike">
                <a:latin typeface="Arial"/>
              </a:rPr>
              <a:t>Cross-Group Findings</a:t>
            </a:r>
            <a:r>
              <a:rPr b="0" lang="en-US" sz="1600" spc="-1" strike="noStrike">
                <a:latin typeface="Arial"/>
              </a:rPr>
              <a:t>: Poxviridae appeared in both the small and large DNA virus groups</a:t>
            </a:r>
            <a:endParaRPr b="0" lang="en-US" sz="1600" spc="-1" strike="noStrike">
              <a:latin typeface="Arial"/>
            </a:endParaRPr>
          </a:p>
          <a:p>
            <a:r>
              <a:rPr b="0" lang="en-US" sz="1800" spc="-1" strike="noStrike">
                <a:latin typeface="Arial"/>
              </a:rPr>
              <a:t>  </a:t>
            </a:r>
            <a:endParaRPr b="0" lang="en-US" sz="1800" spc="-1" strike="noStrike">
              <a:latin typeface="Arial"/>
            </a:endParaRPr>
          </a:p>
          <a:p>
            <a:endParaRPr b="0" lang="en-US" sz="1800" spc="-1" strike="noStrike">
              <a:latin typeface="Arial"/>
            </a:endParaRPr>
          </a:p>
          <a:p>
            <a:endParaRPr b="0" lang="en-US" sz="1800" spc="-1" strike="noStrike">
              <a:latin typeface="Arial"/>
            </a:endParaRPr>
          </a:p>
          <a:p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title"/>
          </p:nvPr>
        </p:nvSpPr>
        <p:spPr>
          <a:xfrm>
            <a:off x="790920" y="1843920"/>
            <a:ext cx="7554600" cy="62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de-DE" sz="4400" spc="-1" strike="noStrike">
                <a:solidFill>
                  <a:srgbClr val="000000"/>
                </a:solidFill>
                <a:latin typeface="Arial"/>
                <a:ea typeface="DejaVu Sans"/>
              </a:rPr>
              <a:t>Results: Mammal</a:t>
            </a:r>
            <a:endParaRPr b="0" lang="en-US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laceHolder 6"/>
          <p:cNvSpPr/>
          <p:nvPr/>
        </p:nvSpPr>
        <p:spPr>
          <a:xfrm>
            <a:off x="173160" y="573120"/>
            <a:ext cx="7765200" cy="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0" rIns="0" tIns="0" bIns="0" anchor="t">
            <a:noAutofit/>
          </a:bodyPr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 </a:t>
            </a: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Results: Mammal – E-values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66" name="Textfeld 2"/>
          <p:cNvSpPr/>
          <p:nvPr/>
        </p:nvSpPr>
        <p:spPr>
          <a:xfrm>
            <a:off x="282600" y="1301040"/>
            <a:ext cx="3314520" cy="106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  <a:ea typeface="DejaVu Sans"/>
              </a:rPr>
              <a:t>Viral reference E-values for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  <a:ea typeface="DejaVu Sans"/>
              </a:rPr>
              <a:t>each viral groups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  <a:ea typeface="DejaVu Sans"/>
              </a:rPr>
              <a:t>Cutoff: 1e-5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167" name="" descr=""/>
          <p:cNvPicPr/>
          <p:nvPr/>
        </p:nvPicPr>
        <p:blipFill>
          <a:blip r:embed="rId1"/>
          <a:stretch/>
        </p:blipFill>
        <p:spPr>
          <a:xfrm>
            <a:off x="4044960" y="14400"/>
            <a:ext cx="3955320" cy="5142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530280" y="601560"/>
            <a:ext cx="7765200" cy="30384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t">
            <a:noAutofit/>
          </a:bodyPr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Characterzation of the virome,VirusHunterGatherer and Virusparies - Outline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/>
          </p:nvPr>
        </p:nvSpPr>
        <p:spPr>
          <a:xfrm>
            <a:off x="530280" y="1143000"/>
            <a:ext cx="7765200" cy="237708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t">
            <a:noAutofit/>
          </a:bodyPr>
          <a:p>
            <a:pPr>
              <a:lnSpc>
                <a:spcPct val="100000"/>
              </a:lnSpc>
              <a:spcBef>
                <a:spcPts val="1417"/>
              </a:spcBef>
              <a:buNone/>
            </a:pPr>
            <a:endParaRPr b="0" lang="en-US" sz="8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Font typeface="OpenSymbol"/>
              <a:buAutoNum type="arabicPeriod"/>
            </a:pPr>
            <a:r>
              <a:rPr b="1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Methods and Material used</a:t>
            </a:r>
            <a:endParaRPr b="0" lang="en-US" sz="12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Reminder: VirusHunterGatherer and Hittables</a:t>
            </a:r>
            <a:endParaRPr b="0" lang="en-US" sz="12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Taubert Data</a:t>
            </a:r>
            <a:endParaRPr b="0" lang="en-US" sz="12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Mammal Data</a:t>
            </a:r>
            <a:endParaRPr b="0" lang="en-US" sz="1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Font typeface="OpenSymbol"/>
              <a:buAutoNum type="arabicPeriod"/>
            </a:pPr>
            <a:r>
              <a:rPr b="1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Results</a:t>
            </a:r>
            <a:endParaRPr b="0" lang="en-US" sz="12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SRA Data</a:t>
            </a:r>
            <a:endParaRPr b="0" lang="en-US" sz="12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Taubert</a:t>
            </a:r>
            <a:endParaRPr b="0" lang="en-US" sz="12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Virusparies Package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34"/>
              </a:spcBef>
              <a:buNone/>
            </a:pPr>
            <a:r>
              <a:rPr b="1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  </a:t>
            </a:r>
            <a:r>
              <a:rPr b="1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3.     Concluson and Outlook</a:t>
            </a:r>
            <a:endParaRPr b="0" lang="en-US" sz="1200" spc="-1" strike="noStrike">
              <a:latin typeface="Arial"/>
            </a:endParaRPr>
          </a:p>
          <a:p>
            <a:pPr marL="864000">
              <a:lnSpc>
                <a:spcPct val="100000"/>
              </a:lnSpc>
              <a:spcBef>
                <a:spcPts val="1134"/>
              </a:spcBef>
              <a:buNone/>
              <a:tabLst>
                <a:tab algn="l" pos="0"/>
              </a:tabLst>
            </a:pPr>
            <a:endParaRPr b="0" lang="en-US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6"/>
          <p:cNvSpPr/>
          <p:nvPr/>
        </p:nvSpPr>
        <p:spPr>
          <a:xfrm>
            <a:off x="173160" y="573120"/>
            <a:ext cx="7765200" cy="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0" rIns="0" tIns="0" bIns="0" anchor="t">
            <a:noAutofit/>
          </a:bodyPr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 </a:t>
            </a: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Results: Mammal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 </a:t>
            </a: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Distribution of groups across queries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69" name="Textfeld 2"/>
          <p:cNvSpPr/>
          <p:nvPr/>
        </p:nvSpPr>
        <p:spPr>
          <a:xfrm>
            <a:off x="173160" y="1397520"/>
            <a:ext cx="3493080" cy="576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de-DE" sz="1600" spc="-1" strike="noStrike">
                <a:solidFill>
                  <a:srgbClr val="000000"/>
                </a:solidFill>
                <a:latin typeface="Arial"/>
                <a:ea typeface="DejaVu Sans"/>
              </a:rPr>
              <a:t>Filtered for significant observations (E-value &lt; 1e-5)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170" name="" descr=""/>
          <p:cNvPicPr/>
          <p:nvPr/>
        </p:nvPicPr>
        <p:blipFill>
          <a:blip r:embed="rId1"/>
          <a:stretch/>
        </p:blipFill>
        <p:spPr>
          <a:xfrm>
            <a:off x="4044960" y="0"/>
            <a:ext cx="3955320" cy="5142600"/>
          </a:xfrm>
          <a:prstGeom prst="rect">
            <a:avLst/>
          </a:prstGeom>
          <a:ln w="0">
            <a:noFill/>
          </a:ln>
        </p:spPr>
      </p:pic>
      <p:pic>
        <p:nvPicPr>
          <p:cNvPr id="171" name="" descr=""/>
          <p:cNvPicPr/>
          <p:nvPr/>
        </p:nvPicPr>
        <p:blipFill>
          <a:blip r:embed="rId2"/>
          <a:stretch/>
        </p:blipFill>
        <p:spPr>
          <a:xfrm>
            <a:off x="0" y="3657600"/>
            <a:ext cx="4342680" cy="1142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6"/>
          <p:cNvSpPr/>
          <p:nvPr/>
        </p:nvSpPr>
        <p:spPr>
          <a:xfrm>
            <a:off x="173160" y="573120"/>
            <a:ext cx="7765200" cy="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0" rIns="0" tIns="0" bIns="0" anchor="t">
            <a:noAutofit/>
          </a:bodyPr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 </a:t>
            </a: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Results: Mammal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 </a:t>
            </a: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classified vs unclassified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3" name="Textfeld 2"/>
          <p:cNvSpPr/>
          <p:nvPr/>
        </p:nvSpPr>
        <p:spPr>
          <a:xfrm>
            <a:off x="260280" y="1390320"/>
            <a:ext cx="2965320" cy="130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  <a:ea typeface="DejaVu Sans"/>
              </a:rPr>
              <a:t>Viral Family extracted from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  <a:ea typeface="DejaVu Sans"/>
              </a:rPr>
              <a:t>ViralRefSeq_taxonomy column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  <a:ea typeface="DejaVu Sans"/>
              </a:rPr>
              <a:t>- 5310 observations for 274 unique SRA IDs.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174" name="" descr=""/>
          <p:cNvPicPr/>
          <p:nvPr/>
        </p:nvPicPr>
        <p:blipFill>
          <a:blip r:embed="rId1"/>
          <a:stretch/>
        </p:blipFill>
        <p:spPr>
          <a:xfrm>
            <a:off x="3283920" y="457200"/>
            <a:ext cx="5260320" cy="4211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"/>
          <p:cNvSpPr txBox="1"/>
          <p:nvPr/>
        </p:nvSpPr>
        <p:spPr>
          <a:xfrm>
            <a:off x="14400" y="457200"/>
            <a:ext cx="3414600" cy="914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 </a:t>
            </a: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Results: Mammal</a:t>
            </a:r>
            <a:endParaRPr b="0" lang="en-US" sz="1800" spc="-1" strike="noStrike">
              <a:latin typeface="Arial"/>
            </a:endParaRPr>
          </a:p>
          <a:p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 </a:t>
            </a: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Non-Family Specific Profiles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76" name="" descr=""/>
          <p:cNvPicPr/>
          <p:nvPr/>
        </p:nvPicPr>
        <p:blipFill>
          <a:blip r:embed="rId1"/>
          <a:stretch/>
        </p:blipFill>
        <p:spPr>
          <a:xfrm>
            <a:off x="3429000" y="228600"/>
            <a:ext cx="5223960" cy="4477680"/>
          </a:xfrm>
          <a:prstGeom prst="rect">
            <a:avLst/>
          </a:prstGeom>
          <a:ln w="0">
            <a:noFill/>
          </a:ln>
        </p:spPr>
      </p:pic>
      <p:sp>
        <p:nvSpPr>
          <p:cNvPr id="177" name=""/>
          <p:cNvSpPr txBox="1"/>
          <p:nvPr/>
        </p:nvSpPr>
        <p:spPr>
          <a:xfrm>
            <a:off x="228600" y="1371600"/>
            <a:ext cx="2743200" cy="290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de-DE" sz="1400" spc="-1" strike="noStrike">
                <a:solidFill>
                  <a:srgbClr val="000000"/>
                </a:solidFill>
                <a:latin typeface="Arial"/>
                <a:ea typeface="DejaVu Sans"/>
              </a:rPr>
              <a:t>Search for: Flavi_RdRp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6"/>
          <p:cNvSpPr/>
          <p:nvPr/>
        </p:nvSpPr>
        <p:spPr>
          <a:xfrm>
            <a:off x="173160" y="573120"/>
            <a:ext cx="7765200" cy="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0" rIns="0" tIns="0" bIns="0" anchor="t">
            <a:noAutofit/>
          </a:bodyPr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 </a:t>
            </a: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Results: Mammal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 </a:t>
            </a: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Identity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9" name="Textfeld 4"/>
          <p:cNvSpPr/>
          <p:nvPr/>
        </p:nvSpPr>
        <p:spPr>
          <a:xfrm>
            <a:off x="173160" y="1397520"/>
            <a:ext cx="3493080" cy="576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de-DE" sz="1600" spc="-1" strike="noStrike">
                <a:solidFill>
                  <a:srgbClr val="000000"/>
                </a:solidFill>
                <a:latin typeface="Arial"/>
                <a:ea typeface="DejaVu Sans"/>
              </a:rPr>
              <a:t>Filtered for significant observations (E-value &lt; 1e-5)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180" name="" descr=""/>
          <p:cNvPicPr/>
          <p:nvPr/>
        </p:nvPicPr>
        <p:blipFill>
          <a:blip r:embed="rId1"/>
          <a:stretch/>
        </p:blipFill>
        <p:spPr>
          <a:xfrm>
            <a:off x="4044960" y="0"/>
            <a:ext cx="3955320" cy="5142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PlaceHolder 6"/>
          <p:cNvSpPr/>
          <p:nvPr/>
        </p:nvSpPr>
        <p:spPr>
          <a:xfrm>
            <a:off x="173160" y="573120"/>
            <a:ext cx="7765200" cy="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0" rIns="0" tIns="0" bIns="0" anchor="t">
            <a:noAutofit/>
          </a:bodyPr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 </a:t>
            </a: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Results: Mammal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 </a:t>
            </a: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Contig Length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82" name="Textfeld 5"/>
          <p:cNvSpPr/>
          <p:nvPr/>
        </p:nvSpPr>
        <p:spPr>
          <a:xfrm>
            <a:off x="173160" y="1397520"/>
            <a:ext cx="3493080" cy="576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de-DE" sz="1600" spc="-1" strike="noStrike">
                <a:solidFill>
                  <a:srgbClr val="000000"/>
                </a:solidFill>
                <a:latin typeface="Arial"/>
                <a:ea typeface="DejaVu Sans"/>
              </a:rPr>
              <a:t>Filtered for significant observations (E-value &lt; 1e-5)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183" name="" descr=""/>
          <p:cNvPicPr/>
          <p:nvPr/>
        </p:nvPicPr>
        <p:blipFill>
          <a:blip r:embed="rId1"/>
          <a:stretch/>
        </p:blipFill>
        <p:spPr>
          <a:xfrm>
            <a:off x="4044960" y="0"/>
            <a:ext cx="3955320" cy="5142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"/>
          <p:cNvSpPr txBox="1"/>
          <p:nvPr/>
        </p:nvSpPr>
        <p:spPr>
          <a:xfrm>
            <a:off x="228600" y="339120"/>
            <a:ext cx="2008080" cy="346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 </a:t>
            </a: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Results: Mammal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85" name="" descr=""/>
          <p:cNvPicPr/>
          <p:nvPr/>
        </p:nvPicPr>
        <p:blipFill>
          <a:blip r:embed="rId1"/>
          <a:stretch/>
        </p:blipFill>
        <p:spPr>
          <a:xfrm>
            <a:off x="0" y="1828800"/>
            <a:ext cx="4114800" cy="2057400"/>
          </a:xfrm>
          <a:prstGeom prst="rect">
            <a:avLst/>
          </a:prstGeom>
          <a:ln w="0">
            <a:noFill/>
          </a:ln>
        </p:spPr>
      </p:pic>
      <p:pic>
        <p:nvPicPr>
          <p:cNvPr id="186" name="" descr=""/>
          <p:cNvPicPr/>
          <p:nvPr/>
        </p:nvPicPr>
        <p:blipFill>
          <a:blip r:embed="rId2"/>
          <a:stretch/>
        </p:blipFill>
        <p:spPr>
          <a:xfrm>
            <a:off x="4343400" y="1828800"/>
            <a:ext cx="4800600" cy="2057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"/>
          <p:cNvSpPr txBox="1"/>
          <p:nvPr/>
        </p:nvSpPr>
        <p:spPr>
          <a:xfrm>
            <a:off x="228600" y="339120"/>
            <a:ext cx="2008080" cy="602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 </a:t>
            </a: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Results: Mammal</a:t>
            </a:r>
            <a:endParaRPr b="0" lang="en-US" sz="1800" spc="-1" strike="noStrike">
              <a:latin typeface="Arial"/>
            </a:endParaRPr>
          </a:p>
          <a:p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 </a:t>
            </a: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Summary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88" name=""/>
          <p:cNvSpPr txBox="1"/>
          <p:nvPr/>
        </p:nvSpPr>
        <p:spPr>
          <a:xfrm>
            <a:off x="228600" y="1143000"/>
            <a:ext cx="8686800" cy="16261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1800" spc="-1" strike="noStrike">
                <a:latin typeface="Arial"/>
              </a:rPr>
              <a:t>Classification Issues: 36% of viral taxa could not be classified due to missing information on viral families</a:t>
            </a:r>
            <a:endParaRPr b="0" lang="en-US" sz="18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"/>
            </a:pPr>
            <a:endParaRPr b="0" lang="en-US" sz="18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1800" spc="-1" strike="noStrike">
                <a:latin typeface="Arial"/>
              </a:rPr>
              <a:t>Cross-Group Findings: 25 non-RNA viruses were identified</a:t>
            </a:r>
            <a:endParaRPr b="0" lang="en-US" sz="18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"/>
            </a:pPr>
            <a:endParaRPr b="0" lang="en-US" sz="18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1800" spc="-1" strike="noStrike">
                <a:latin typeface="Arial"/>
              </a:rPr>
              <a:t>Profile Specificity: profiles are not specific to one family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89" name=""/>
          <p:cNvSpPr txBox="1"/>
          <p:nvPr/>
        </p:nvSpPr>
        <p:spPr>
          <a:xfrm>
            <a:off x="0" y="2971800"/>
            <a:ext cx="2971800" cy="3033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1" lang="en-US" sz="1800" spc="-1" strike="noStrike">
                <a:latin typeface="Arial"/>
              </a:rPr>
              <a:t>Flaviviridae</a:t>
            </a:r>
            <a:r>
              <a:rPr b="0" lang="en-US" sz="1800" spc="-1" strike="noStrike">
                <a:latin typeface="Arial"/>
              </a:rPr>
              <a:t>:</a:t>
            </a:r>
            <a:endParaRPr b="0" lang="en-US" sz="18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i="1" lang="en-US" sz="1400" spc="-1" strike="noStrike">
                <a:latin typeface="Arial"/>
              </a:rPr>
              <a:t>Data Sets</a:t>
            </a:r>
            <a:r>
              <a:rPr b="0" lang="en-US" sz="1400" spc="-1" strike="noStrike">
                <a:latin typeface="Arial"/>
              </a:rPr>
              <a:t>: 102 (174 obs.)</a:t>
            </a:r>
            <a:endParaRPr b="0" lang="en-US" sz="14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i="1" lang="en-US" sz="1400" spc="-1" strike="noStrike">
                <a:latin typeface="Arial"/>
              </a:rPr>
              <a:t>Identity</a:t>
            </a:r>
            <a:r>
              <a:rPr b="0" lang="en-US" sz="1400" spc="-1" strike="noStrike">
                <a:latin typeface="Arial"/>
              </a:rPr>
              <a:t>: 67% &lt; 90%, median </a:t>
            </a:r>
            <a:r>
              <a:rPr b="0" lang="en-US" sz="1400" spc="-1" strike="noStrike">
                <a:latin typeface="Arial"/>
              </a:rPr>
              <a:t>78%</a:t>
            </a:r>
            <a:endParaRPr b="0" lang="en-US" sz="14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i="1" lang="en-US" sz="1400" spc="-1" strike="noStrike">
                <a:latin typeface="Arial"/>
              </a:rPr>
              <a:t>Contig Length</a:t>
            </a:r>
            <a:r>
              <a:rPr b="0" lang="en-US" sz="1400" spc="-1" strike="noStrike">
                <a:latin typeface="Arial"/>
              </a:rPr>
              <a:t>: 90 - 12,688 nt, </a:t>
            </a:r>
            <a:r>
              <a:rPr b="0" lang="en-US" sz="1400" spc="-1" strike="noStrike">
                <a:latin typeface="Arial"/>
              </a:rPr>
              <a:t>median 1,524 nt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90" name=""/>
          <p:cNvSpPr txBox="1"/>
          <p:nvPr/>
        </p:nvSpPr>
        <p:spPr>
          <a:xfrm>
            <a:off x="2971800" y="2971800"/>
            <a:ext cx="2971800" cy="3033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1" lang="en-US" sz="1800" spc="-1" strike="noStrike">
                <a:latin typeface="Arial"/>
              </a:rPr>
              <a:t>Arteriviridae</a:t>
            </a:r>
            <a:r>
              <a:rPr b="0" lang="en-US" sz="1800" spc="-1" strike="noStrike">
                <a:latin typeface="Arial"/>
              </a:rPr>
              <a:t>:</a:t>
            </a:r>
            <a:endParaRPr b="0" lang="en-US" sz="18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i="1" lang="en-US" sz="1400" spc="-1" strike="noStrike">
                <a:latin typeface="Arial"/>
              </a:rPr>
              <a:t>Data Sets</a:t>
            </a:r>
            <a:r>
              <a:rPr b="0" lang="en-US" sz="1400" spc="-1" strike="noStrike">
                <a:latin typeface="Arial"/>
              </a:rPr>
              <a:t>: 36 (1,070 obs.)</a:t>
            </a:r>
            <a:endParaRPr b="0" lang="en-US" sz="14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i="1" lang="en-US" sz="1400" spc="-1" strike="noStrike">
                <a:latin typeface="Arial"/>
              </a:rPr>
              <a:t>Identity</a:t>
            </a:r>
            <a:r>
              <a:rPr b="0" lang="en-US" sz="1400" spc="-1" strike="noStrike">
                <a:latin typeface="Arial"/>
              </a:rPr>
              <a:t>: 35% &lt; 90%, median 94%</a:t>
            </a:r>
            <a:endParaRPr b="0" lang="en-US" sz="14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i="1" lang="en-US" sz="1400" spc="-1" strike="noStrike">
                <a:latin typeface="Arial"/>
              </a:rPr>
              <a:t>Contig Length</a:t>
            </a:r>
            <a:r>
              <a:rPr b="0" lang="en-US" sz="1400" spc="-1" strike="noStrike">
                <a:latin typeface="Arial"/>
              </a:rPr>
              <a:t>: 87 – 18,735 nt, median 104 nt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91" name=""/>
          <p:cNvSpPr txBox="1"/>
          <p:nvPr/>
        </p:nvSpPr>
        <p:spPr>
          <a:xfrm>
            <a:off x="6172200" y="2971800"/>
            <a:ext cx="2971800" cy="3033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1" lang="en-US" sz="1800" spc="-1" strike="noStrike">
                <a:latin typeface="Arial"/>
              </a:rPr>
              <a:t>Picobirnaviridae</a:t>
            </a:r>
            <a:r>
              <a:rPr b="0" lang="en-US" sz="1800" spc="-1" strike="noStrike">
                <a:latin typeface="Arial"/>
              </a:rPr>
              <a:t>:</a:t>
            </a:r>
            <a:endParaRPr b="0" lang="en-US" sz="18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i="1" lang="en-US" sz="1400" spc="-1" strike="noStrike">
                <a:latin typeface="Arial"/>
              </a:rPr>
              <a:t>Data Sets</a:t>
            </a:r>
            <a:r>
              <a:rPr b="0" lang="en-US" sz="1400" spc="-1" strike="noStrike">
                <a:latin typeface="Arial"/>
              </a:rPr>
              <a:t>: 10 (312 obs.)</a:t>
            </a:r>
            <a:endParaRPr b="0" lang="en-US" sz="14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i="1" lang="en-US" sz="1400" spc="-1" strike="noStrike">
                <a:latin typeface="Arial"/>
              </a:rPr>
              <a:t>Identity</a:t>
            </a:r>
            <a:r>
              <a:rPr b="0" lang="en-US" sz="1400" spc="-1" strike="noStrike">
                <a:latin typeface="Arial"/>
              </a:rPr>
              <a:t>: 99.4% &lt; 90%, median 67.5%</a:t>
            </a:r>
            <a:endParaRPr b="0" lang="en-US" sz="14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i="1" lang="en-US" sz="1400" spc="-1" strike="noStrike">
                <a:latin typeface="Arial"/>
              </a:rPr>
              <a:t>Contig Length</a:t>
            </a:r>
            <a:r>
              <a:rPr b="0" lang="en-US" sz="1400" spc="-1" strike="noStrike">
                <a:latin typeface="Arial"/>
              </a:rPr>
              <a:t>: 131 – 2,134 nt, median 282 nt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laceHolder 1"/>
          <p:cNvSpPr>
            <a:spLocks noGrp="1"/>
          </p:cNvSpPr>
          <p:nvPr>
            <p:ph type="title"/>
          </p:nvPr>
        </p:nvSpPr>
        <p:spPr>
          <a:xfrm>
            <a:off x="790920" y="1843920"/>
            <a:ext cx="7554600" cy="62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de-DE" sz="4400" spc="-1" strike="noStrike">
                <a:solidFill>
                  <a:srgbClr val="000000"/>
                </a:solidFill>
                <a:latin typeface="Arial"/>
                <a:ea typeface="DejaVu Sans"/>
              </a:rPr>
              <a:t>Results: Florian Pfaff</a:t>
            </a:r>
            <a:endParaRPr b="0" lang="en-US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laceHolder 12"/>
          <p:cNvSpPr/>
          <p:nvPr/>
        </p:nvSpPr>
        <p:spPr>
          <a:xfrm>
            <a:off x="173160" y="573120"/>
            <a:ext cx="7765200" cy="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0" rIns="0" tIns="0" bIns="0" anchor="t">
            <a:noAutofit/>
          </a:bodyPr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 </a:t>
            </a: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Results: Pfaff Data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 </a:t>
            </a: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Distribution of groups across queries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94" name="Textfeld 1"/>
          <p:cNvSpPr/>
          <p:nvPr/>
        </p:nvSpPr>
        <p:spPr>
          <a:xfrm>
            <a:off x="173160" y="1397520"/>
            <a:ext cx="3493080" cy="576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de-DE" sz="1600" spc="-1" strike="noStrike">
                <a:solidFill>
                  <a:srgbClr val="000000"/>
                </a:solidFill>
                <a:latin typeface="Arial"/>
                <a:ea typeface="DejaVu Sans"/>
              </a:rPr>
              <a:t>Filtered for significant observations (E-value &lt; 1e-5)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195" name="" descr=""/>
          <p:cNvPicPr/>
          <p:nvPr/>
        </p:nvPicPr>
        <p:blipFill>
          <a:blip r:embed="rId1"/>
          <a:stretch/>
        </p:blipFill>
        <p:spPr>
          <a:xfrm>
            <a:off x="914400" y="2114640"/>
            <a:ext cx="3429000" cy="2571840"/>
          </a:xfrm>
          <a:prstGeom prst="rect">
            <a:avLst/>
          </a:prstGeom>
          <a:ln w="0">
            <a:noFill/>
          </a:ln>
        </p:spPr>
      </p:pic>
      <p:pic>
        <p:nvPicPr>
          <p:cNvPr id="196" name="" descr=""/>
          <p:cNvPicPr/>
          <p:nvPr/>
        </p:nvPicPr>
        <p:blipFill>
          <a:blip r:embed="rId2"/>
          <a:stretch/>
        </p:blipFill>
        <p:spPr>
          <a:xfrm>
            <a:off x="4800600" y="2228760"/>
            <a:ext cx="3429000" cy="2571840"/>
          </a:xfrm>
          <a:prstGeom prst="rect">
            <a:avLst/>
          </a:prstGeom>
          <a:ln w="0">
            <a:noFill/>
          </a:ln>
        </p:spPr>
      </p:pic>
      <p:pic>
        <p:nvPicPr>
          <p:cNvPr id="197" name="" descr=""/>
          <p:cNvPicPr/>
          <p:nvPr/>
        </p:nvPicPr>
        <p:blipFill>
          <a:blip r:embed="rId3"/>
          <a:stretch/>
        </p:blipFill>
        <p:spPr>
          <a:xfrm>
            <a:off x="5029200" y="57240"/>
            <a:ext cx="3200400" cy="2171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13"/>
          <p:cNvSpPr/>
          <p:nvPr/>
        </p:nvSpPr>
        <p:spPr>
          <a:xfrm>
            <a:off x="173160" y="573120"/>
            <a:ext cx="7765200" cy="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0" rIns="0" tIns="0" bIns="0" anchor="t">
            <a:noAutofit/>
          </a:bodyPr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 </a:t>
            </a: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Results: Pfaff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 </a:t>
            </a: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Identity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99" name="Textfeld 3"/>
          <p:cNvSpPr/>
          <p:nvPr/>
        </p:nvSpPr>
        <p:spPr>
          <a:xfrm>
            <a:off x="173160" y="1397520"/>
            <a:ext cx="3493080" cy="576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de-DE" sz="1600" spc="-1" strike="noStrike">
                <a:solidFill>
                  <a:srgbClr val="000000"/>
                </a:solidFill>
                <a:latin typeface="Arial"/>
                <a:ea typeface="DejaVu Sans"/>
              </a:rPr>
              <a:t>Filtered for significant observations (E-value &lt; 1e-5)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200" name="" descr=""/>
          <p:cNvPicPr/>
          <p:nvPr/>
        </p:nvPicPr>
        <p:blipFill>
          <a:blip r:embed="rId1"/>
          <a:stretch/>
        </p:blipFill>
        <p:spPr>
          <a:xfrm>
            <a:off x="888120" y="2286000"/>
            <a:ext cx="3352680" cy="2514600"/>
          </a:xfrm>
          <a:prstGeom prst="rect">
            <a:avLst/>
          </a:prstGeom>
          <a:ln w="0">
            <a:noFill/>
          </a:ln>
        </p:spPr>
      </p:pic>
      <p:pic>
        <p:nvPicPr>
          <p:cNvPr id="201" name="" descr=""/>
          <p:cNvPicPr/>
          <p:nvPr/>
        </p:nvPicPr>
        <p:blipFill>
          <a:blip r:embed="rId2"/>
          <a:stretch/>
        </p:blipFill>
        <p:spPr>
          <a:xfrm>
            <a:off x="4800600" y="0"/>
            <a:ext cx="3429000" cy="2571840"/>
          </a:xfrm>
          <a:prstGeom prst="rect">
            <a:avLst/>
          </a:prstGeom>
          <a:ln w="0">
            <a:noFill/>
          </a:ln>
        </p:spPr>
      </p:pic>
      <p:pic>
        <p:nvPicPr>
          <p:cNvPr id="202" name="" descr=""/>
          <p:cNvPicPr/>
          <p:nvPr/>
        </p:nvPicPr>
        <p:blipFill>
          <a:blip r:embed="rId3"/>
          <a:stretch/>
        </p:blipFill>
        <p:spPr>
          <a:xfrm>
            <a:off x="5029200" y="2514600"/>
            <a:ext cx="3047760" cy="2286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6"/>
          <p:cNvSpPr/>
          <p:nvPr/>
        </p:nvSpPr>
        <p:spPr>
          <a:xfrm>
            <a:off x="686160" y="573120"/>
            <a:ext cx="7765200" cy="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0" rIns="0" tIns="0" bIns="0" anchor="t">
            <a:noAutofit/>
          </a:bodyPr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 </a:t>
            </a: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Reminder: VirusHunterGatherer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</p:txBody>
      </p:sp>
      <p:pic>
        <p:nvPicPr>
          <p:cNvPr id="104" name="Grafik 4" descr=""/>
          <p:cNvPicPr/>
          <p:nvPr/>
        </p:nvPicPr>
        <p:blipFill>
          <a:blip r:embed="rId1"/>
          <a:stretch/>
        </p:blipFill>
        <p:spPr>
          <a:xfrm>
            <a:off x="4572000" y="84960"/>
            <a:ext cx="4072320" cy="4710240"/>
          </a:xfrm>
          <a:prstGeom prst="rect">
            <a:avLst/>
          </a:prstGeom>
          <a:ln w="0">
            <a:noFill/>
          </a:ln>
        </p:spPr>
      </p:pic>
      <p:sp>
        <p:nvSpPr>
          <p:cNvPr id="105" name="Rechteck 5"/>
          <p:cNvSpPr/>
          <p:nvPr/>
        </p:nvSpPr>
        <p:spPr>
          <a:xfrm>
            <a:off x="351720" y="3800160"/>
            <a:ext cx="1366200" cy="909000"/>
          </a:xfrm>
          <a:prstGeom prst="rect">
            <a:avLst/>
          </a:prstGeom>
          <a:solidFill>
            <a:srgbClr val="81d41a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ヒラギノ角ゴ Pro W3"/>
              </a:rPr>
              <a:t>Virusparies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6" name="Rechteck 6"/>
          <p:cNvSpPr/>
          <p:nvPr/>
        </p:nvSpPr>
        <p:spPr>
          <a:xfrm>
            <a:off x="2894040" y="3800160"/>
            <a:ext cx="1366200" cy="909000"/>
          </a:xfrm>
          <a:prstGeom prst="rect">
            <a:avLst/>
          </a:prstGeom>
          <a:solidFill>
            <a:srgbClr val="81d41a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ヒラギノ角ゴ Pro W3"/>
              </a:rPr>
              <a:t>Virusparies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07" name="Grafik 7" descr=""/>
          <p:cNvPicPr/>
          <p:nvPr/>
        </p:nvPicPr>
        <p:blipFill>
          <a:blip r:embed="rId2"/>
          <a:stretch/>
        </p:blipFill>
        <p:spPr>
          <a:xfrm>
            <a:off x="1354320" y="3573000"/>
            <a:ext cx="518760" cy="453240"/>
          </a:xfrm>
          <a:prstGeom prst="rect">
            <a:avLst/>
          </a:prstGeom>
          <a:ln w="0">
            <a:noFill/>
          </a:ln>
        </p:spPr>
      </p:pic>
      <p:pic>
        <p:nvPicPr>
          <p:cNvPr id="108" name="Grafik 8" descr=""/>
          <p:cNvPicPr/>
          <p:nvPr/>
        </p:nvPicPr>
        <p:blipFill>
          <a:blip r:embed="rId3"/>
          <a:stretch/>
        </p:blipFill>
        <p:spPr>
          <a:xfrm>
            <a:off x="3897000" y="3573000"/>
            <a:ext cx="518760" cy="453240"/>
          </a:xfrm>
          <a:prstGeom prst="rect">
            <a:avLst/>
          </a:prstGeom>
          <a:ln w="0">
            <a:noFill/>
          </a:ln>
        </p:spPr>
      </p:pic>
      <p:sp>
        <p:nvSpPr>
          <p:cNvPr id="109" name="Gerader Verbinder 9"/>
          <p:cNvSpPr/>
          <p:nvPr/>
        </p:nvSpPr>
        <p:spPr>
          <a:xfrm>
            <a:off x="2274840" y="973800"/>
            <a:ext cx="360" cy="3736440"/>
          </a:xfrm>
          <a:prstGeom prst="line">
            <a:avLst/>
          </a:prstGeom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110" name="Grafik 10" descr=""/>
          <p:cNvPicPr/>
          <p:nvPr/>
        </p:nvPicPr>
        <p:blipFill>
          <a:blip r:embed="rId4"/>
          <a:stretch/>
        </p:blipFill>
        <p:spPr>
          <a:xfrm>
            <a:off x="3027600" y="1888200"/>
            <a:ext cx="1128240" cy="1209240"/>
          </a:xfrm>
          <a:prstGeom prst="rect">
            <a:avLst/>
          </a:prstGeom>
          <a:ln w="0">
            <a:noFill/>
          </a:ln>
        </p:spPr>
      </p:pic>
      <p:pic>
        <p:nvPicPr>
          <p:cNvPr id="111" name="Grafik 11" descr=""/>
          <p:cNvPicPr/>
          <p:nvPr/>
        </p:nvPicPr>
        <p:blipFill>
          <a:blip r:embed="rId5"/>
          <a:stretch/>
        </p:blipFill>
        <p:spPr>
          <a:xfrm>
            <a:off x="526320" y="1888200"/>
            <a:ext cx="1128240" cy="1209240"/>
          </a:xfrm>
          <a:prstGeom prst="rect">
            <a:avLst/>
          </a:prstGeom>
          <a:ln w="0">
            <a:noFill/>
          </a:ln>
        </p:spPr>
      </p:pic>
      <p:sp>
        <p:nvSpPr>
          <p:cNvPr id="112" name="Rechteck 12"/>
          <p:cNvSpPr/>
          <p:nvPr/>
        </p:nvSpPr>
        <p:spPr>
          <a:xfrm>
            <a:off x="2738880" y="3274200"/>
            <a:ext cx="1137600" cy="596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ヒラギノ角ゴ Pro W3"/>
              </a:rPr>
              <a:t>Hittables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13" name="Rechteck 13"/>
          <p:cNvSpPr/>
          <p:nvPr/>
        </p:nvSpPr>
        <p:spPr>
          <a:xfrm>
            <a:off x="262440" y="3274200"/>
            <a:ext cx="1137600" cy="596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ヒラギノ角ゴ Pro W3"/>
              </a:rPr>
              <a:t>Hittables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14" name="Gerade Verbindung mit Pfeil 15"/>
          <p:cNvSpPr/>
          <p:nvPr/>
        </p:nvSpPr>
        <p:spPr>
          <a:xfrm flipH="1">
            <a:off x="1083960" y="3098520"/>
            <a:ext cx="5040" cy="700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5" name="Gerade Verbindung mit Pfeil 17"/>
          <p:cNvSpPr/>
          <p:nvPr/>
        </p:nvSpPr>
        <p:spPr>
          <a:xfrm flipH="1">
            <a:off x="3584880" y="3098520"/>
            <a:ext cx="4680" cy="700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6" name="Textfeld 22"/>
          <p:cNvSpPr/>
          <p:nvPr/>
        </p:nvSpPr>
        <p:spPr>
          <a:xfrm>
            <a:off x="420840" y="979200"/>
            <a:ext cx="1575000" cy="515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de-DE" sz="1400" spc="-1" strike="noStrike">
                <a:solidFill>
                  <a:srgbClr val="000000"/>
                </a:solidFill>
                <a:latin typeface="Arial"/>
                <a:ea typeface="DejaVu Sans"/>
              </a:rPr>
              <a:t>Local </a:t>
            </a:r>
            <a:r>
              <a:rPr b="1" lang="de-DE" sz="1400" spc="-1" strike="noStrike">
                <a:solidFill>
                  <a:srgbClr val="8d1d75"/>
                </a:solidFill>
                <a:latin typeface="Arial"/>
                <a:ea typeface="DejaVu Sans"/>
              </a:rPr>
              <a:t>Taubert</a:t>
            </a:r>
            <a:r>
              <a:rPr b="0" lang="de-DE" sz="1400" spc="-1" strike="noStrike">
                <a:solidFill>
                  <a:srgbClr val="000000"/>
                </a:solidFill>
                <a:latin typeface="Arial"/>
                <a:ea typeface="DejaVu Sans"/>
              </a:rPr>
              <a:t> and </a:t>
            </a:r>
            <a:r>
              <a:rPr b="1" lang="de-DE" sz="1400" spc="-1" strike="noStrike">
                <a:solidFill>
                  <a:srgbClr val="8d1d75"/>
                </a:solidFill>
                <a:latin typeface="Arial"/>
                <a:ea typeface="DejaVu Sans"/>
              </a:rPr>
              <a:t>Pfaff</a:t>
            </a:r>
            <a:r>
              <a:rPr b="0" lang="de-DE" sz="1400" spc="-1" strike="noStrike">
                <a:solidFill>
                  <a:srgbClr val="000000"/>
                </a:solidFill>
                <a:latin typeface="Arial"/>
                <a:ea typeface="DejaVu Sans"/>
              </a:rPr>
              <a:t> Data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17" name="Textfeld 23"/>
          <p:cNvSpPr/>
          <p:nvPr/>
        </p:nvSpPr>
        <p:spPr>
          <a:xfrm>
            <a:off x="2815560" y="969120"/>
            <a:ext cx="1575000" cy="515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de-DE" sz="1400" spc="-1" strike="noStrike">
                <a:solidFill>
                  <a:srgbClr val="8d1d75"/>
                </a:solidFill>
                <a:latin typeface="Arial"/>
                <a:ea typeface="DejaVu Sans"/>
              </a:rPr>
              <a:t>Mammal</a:t>
            </a:r>
            <a:r>
              <a:rPr b="0" lang="de-DE" sz="1400" spc="-1" strike="noStrike">
                <a:solidFill>
                  <a:srgbClr val="000000"/>
                </a:solidFill>
                <a:latin typeface="Arial"/>
                <a:ea typeface="DejaVu Sans"/>
              </a:rPr>
              <a:t> SRA IDs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18" name="Gerade Verbindung mit Pfeil 24"/>
          <p:cNvSpPr/>
          <p:nvPr/>
        </p:nvSpPr>
        <p:spPr>
          <a:xfrm flipH="1">
            <a:off x="1077840" y="1493640"/>
            <a:ext cx="5400" cy="394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9" name="Gerade Verbindung mit Pfeil 27"/>
          <p:cNvSpPr/>
          <p:nvPr/>
        </p:nvSpPr>
        <p:spPr>
          <a:xfrm flipH="1">
            <a:off x="3569760" y="1427400"/>
            <a:ext cx="5400" cy="394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PlaceHolder 14"/>
          <p:cNvSpPr/>
          <p:nvPr/>
        </p:nvSpPr>
        <p:spPr>
          <a:xfrm>
            <a:off x="173160" y="573120"/>
            <a:ext cx="7765200" cy="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0" rIns="0" tIns="0" bIns="0" anchor="t">
            <a:noAutofit/>
          </a:bodyPr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 </a:t>
            </a: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Results: Pfaff Data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 </a:t>
            </a: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Contig Length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04" name="Textfeld 7"/>
          <p:cNvSpPr/>
          <p:nvPr/>
        </p:nvSpPr>
        <p:spPr>
          <a:xfrm>
            <a:off x="173160" y="1397520"/>
            <a:ext cx="3493080" cy="576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de-DE" sz="1600" spc="-1" strike="noStrike">
                <a:solidFill>
                  <a:srgbClr val="000000"/>
                </a:solidFill>
                <a:latin typeface="Arial"/>
                <a:ea typeface="DejaVu Sans"/>
              </a:rPr>
              <a:t>Filtered for significant observations (E-value &lt; 1e-5)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205" name="" descr=""/>
          <p:cNvPicPr/>
          <p:nvPr/>
        </p:nvPicPr>
        <p:blipFill>
          <a:blip r:embed="rId1"/>
          <a:stretch/>
        </p:blipFill>
        <p:spPr>
          <a:xfrm>
            <a:off x="914400" y="2057400"/>
            <a:ext cx="3429000" cy="2571840"/>
          </a:xfrm>
          <a:prstGeom prst="rect">
            <a:avLst/>
          </a:prstGeom>
          <a:ln w="0">
            <a:noFill/>
          </a:ln>
        </p:spPr>
      </p:pic>
      <p:pic>
        <p:nvPicPr>
          <p:cNvPr id="206" name="" descr=""/>
          <p:cNvPicPr/>
          <p:nvPr/>
        </p:nvPicPr>
        <p:blipFill>
          <a:blip r:embed="rId2"/>
          <a:stretch/>
        </p:blipFill>
        <p:spPr>
          <a:xfrm>
            <a:off x="4800600" y="0"/>
            <a:ext cx="3429000" cy="2400480"/>
          </a:xfrm>
          <a:prstGeom prst="rect">
            <a:avLst/>
          </a:prstGeom>
          <a:ln w="0">
            <a:noFill/>
          </a:ln>
        </p:spPr>
      </p:pic>
      <p:pic>
        <p:nvPicPr>
          <p:cNvPr id="207" name="" descr=""/>
          <p:cNvPicPr/>
          <p:nvPr/>
        </p:nvPicPr>
        <p:blipFill>
          <a:blip r:embed="rId3"/>
          <a:stretch/>
        </p:blipFill>
        <p:spPr>
          <a:xfrm>
            <a:off x="5029200" y="2419920"/>
            <a:ext cx="3200400" cy="24004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"/>
          <p:cNvSpPr txBox="1"/>
          <p:nvPr/>
        </p:nvSpPr>
        <p:spPr>
          <a:xfrm>
            <a:off x="228600" y="457200"/>
            <a:ext cx="2145240" cy="602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 </a:t>
            </a: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Results: Pfaff Data</a:t>
            </a:r>
            <a:endParaRPr b="0" lang="en-US" sz="1800" spc="-1" strike="noStrike">
              <a:latin typeface="Arial"/>
            </a:endParaRPr>
          </a:p>
          <a:p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 </a:t>
            </a: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Summary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09" name=""/>
          <p:cNvSpPr txBox="1"/>
          <p:nvPr/>
        </p:nvSpPr>
        <p:spPr>
          <a:xfrm>
            <a:off x="457200" y="1371600"/>
            <a:ext cx="7772400" cy="21380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1" lang="en-US" sz="1800" spc="-1" strike="noStrike">
                <a:latin typeface="Arial"/>
              </a:rPr>
              <a:t>Comparison of Taubert and Pfaff Data</a:t>
            </a:r>
            <a:r>
              <a:rPr b="0" lang="en-US" sz="1800" spc="-1" strike="noStrike">
                <a:latin typeface="Arial"/>
              </a:rPr>
              <a:t>:</a:t>
            </a:r>
            <a:endParaRPr b="0" lang="en-US" sz="1800" spc="-1" strike="noStrike">
              <a:latin typeface="Arial"/>
            </a:endParaRPr>
          </a:p>
          <a:p>
            <a:endParaRPr b="0" lang="en-US" sz="18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1800" spc="-1" strike="noStrike">
                <a:latin typeface="Arial"/>
              </a:rPr>
              <a:t> </a:t>
            </a:r>
            <a:r>
              <a:rPr b="0" lang="en-US" sz="1800" spc="-1" strike="noStrike">
                <a:latin typeface="Arial"/>
              </a:rPr>
              <a:t>Pfaff Data: 30 out of 32 files yielded significant results</a:t>
            </a:r>
            <a:endParaRPr b="0" lang="en-US" sz="18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"/>
            </a:pPr>
            <a:endParaRPr b="0" lang="en-US" sz="18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1800" spc="-1" strike="noStrike">
                <a:latin typeface="Arial"/>
              </a:rPr>
              <a:t>Taubert Data: Only up to 6 out of 557 files showed significant results</a:t>
            </a:r>
            <a:endParaRPr b="0" lang="en-US" sz="18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"/>
            </a:pPr>
            <a:endParaRPr b="0" lang="en-US" sz="18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1" lang="en-US" sz="1800" spc="-1" strike="noStrike">
                <a:latin typeface="Arial"/>
              </a:rPr>
              <a:t>Note</a:t>
            </a:r>
            <a:r>
              <a:rPr b="0" lang="en-US" sz="1800" spc="-1" strike="noStrike">
                <a:latin typeface="Arial"/>
              </a:rPr>
              <a:t>: Potential impact of Taubert data not being preprocessed for viral discovery?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PlaceHolder 6"/>
          <p:cNvSpPr/>
          <p:nvPr/>
        </p:nvSpPr>
        <p:spPr>
          <a:xfrm>
            <a:off x="173160" y="573120"/>
            <a:ext cx="7765200" cy="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0" rIns="0" tIns="0" bIns="0" anchor="t">
            <a:noAutofit/>
          </a:bodyPr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 </a:t>
            </a: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Results: Virusparies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11" name="Textfeld 5"/>
          <p:cNvSpPr/>
          <p:nvPr/>
        </p:nvSpPr>
        <p:spPr>
          <a:xfrm>
            <a:off x="237960" y="1234080"/>
            <a:ext cx="8488800" cy="1917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de-DE" sz="1800" spc="-1" strike="noStrike">
                <a:solidFill>
                  <a:srgbClr val="000000"/>
                </a:solidFill>
                <a:latin typeface="Arial"/>
                <a:ea typeface="DejaVu Sans"/>
              </a:rPr>
              <a:t>18 Functions:</a:t>
            </a:r>
            <a:endParaRPr b="0" lang="en-US" sz="18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de-DE" sz="1400" spc="-1" strike="noStrike">
                <a:solidFill>
                  <a:srgbClr val="000000"/>
                </a:solidFill>
                <a:latin typeface="Arial"/>
                <a:ea typeface="DejaVu Sans"/>
              </a:rPr>
              <a:t>1 function to import hittables</a:t>
            </a:r>
            <a:endParaRPr b="0" lang="en-US" sz="14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de-DE" sz="1400" spc="-1" strike="noStrike">
                <a:solidFill>
                  <a:srgbClr val="000000"/>
                </a:solidFill>
                <a:latin typeface="Arial"/>
                <a:ea typeface="DejaVu Sans"/>
              </a:rPr>
              <a:t>6 plot functions (box plots, violin plots, bar plots, scatter plots and bubble plots)</a:t>
            </a:r>
            <a:endParaRPr b="0" lang="en-US" sz="14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de-DE" sz="1400" spc="-1" strike="noStrike">
                <a:solidFill>
                  <a:srgbClr val="000000"/>
                </a:solidFill>
                <a:latin typeface="Arial"/>
                <a:ea typeface="DejaVu Sans"/>
              </a:rPr>
              <a:t>2 functions to generate graphical tables</a:t>
            </a:r>
            <a:endParaRPr b="0" lang="en-US" sz="14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de-DE" sz="1400" spc="-1" strike="noStrike">
                <a:solidFill>
                  <a:srgbClr val="000000"/>
                </a:solidFill>
                <a:latin typeface="Arial"/>
                <a:ea typeface="DejaVu Sans"/>
              </a:rPr>
              <a:t>3 export functions</a:t>
            </a:r>
            <a:endParaRPr b="0" lang="en-US" sz="14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de-DE" sz="1400" spc="-1" strike="noStrike">
                <a:solidFill>
                  <a:srgbClr val="000000"/>
                </a:solidFill>
                <a:latin typeface="Arial"/>
                <a:ea typeface="DejaVu Sans"/>
              </a:rPr>
              <a:t>6 utils functions (subset hittable,combine hittables,extract group of interest from taxonomy column, add phylum information,and perform summary statistics).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</p:txBody>
      </p:sp>
      <p:pic>
        <p:nvPicPr>
          <p:cNvPr id="212" name="Grafik 6" descr=""/>
          <p:cNvPicPr/>
          <p:nvPr/>
        </p:nvPicPr>
        <p:blipFill>
          <a:blip r:embed="rId1"/>
          <a:stretch/>
        </p:blipFill>
        <p:spPr>
          <a:xfrm>
            <a:off x="5254560" y="2713320"/>
            <a:ext cx="3249000" cy="20998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PlaceHolder 1"/>
          <p:cNvSpPr>
            <a:spLocks noGrp="1"/>
          </p:cNvSpPr>
          <p:nvPr>
            <p:ph type="title"/>
          </p:nvPr>
        </p:nvSpPr>
        <p:spPr>
          <a:xfrm>
            <a:off x="790920" y="1843920"/>
            <a:ext cx="7554600" cy="62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90000"/>
              </a:lnSpc>
              <a:buNone/>
            </a:pPr>
            <a:r>
              <a:rPr b="1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Concluson and Outlook</a:t>
            </a:r>
            <a:endParaRPr b="0" lang="en-US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PlaceHolder 6"/>
          <p:cNvSpPr/>
          <p:nvPr/>
        </p:nvSpPr>
        <p:spPr>
          <a:xfrm>
            <a:off x="173160" y="573120"/>
            <a:ext cx="7765200" cy="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0" rIns="0" tIns="0" bIns="0" anchor="t">
            <a:noAutofit/>
          </a:bodyPr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 </a:t>
            </a: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Concluson and Outlook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15" name="Textfeld 5"/>
          <p:cNvSpPr/>
          <p:nvPr/>
        </p:nvSpPr>
        <p:spPr>
          <a:xfrm>
            <a:off x="267480" y="1144800"/>
            <a:ext cx="8592840" cy="3500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de-DE" sz="1400" spc="-1" strike="noStrike">
                <a:solidFill>
                  <a:srgbClr val="000000"/>
                </a:solidFill>
                <a:latin typeface="Arial"/>
                <a:ea typeface="DejaVu Sans"/>
              </a:rPr>
              <a:t>Conclusion: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4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1" lang="de-DE" sz="1400" spc="-1" strike="noStrike">
                <a:solidFill>
                  <a:srgbClr val="000000"/>
                </a:solidFill>
                <a:latin typeface="Arial"/>
                <a:ea typeface="DejaVu Sans"/>
              </a:rPr>
              <a:t>Taubert Data</a:t>
            </a:r>
            <a:r>
              <a:rPr b="0" lang="de-DE" sz="1400" spc="-1" strike="noStrike">
                <a:solidFill>
                  <a:srgbClr val="000000"/>
                </a:solidFill>
                <a:latin typeface="Arial"/>
                <a:ea typeface="DejaVu Sans"/>
              </a:rPr>
              <a:t>: Analysis complete with only up to 6 files showing significant results; issues include E-values near cutoff, false positives, high identity, and short contig lengths.</a:t>
            </a:r>
            <a:endParaRPr b="0" lang="en-US" sz="14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1" lang="de-DE" sz="1400" spc="-1" strike="noStrike">
                <a:solidFill>
                  <a:srgbClr val="000000"/>
                </a:solidFill>
                <a:latin typeface="Arial"/>
                <a:ea typeface="DejaVu Sans"/>
              </a:rPr>
              <a:t>Mammal Data</a:t>
            </a:r>
            <a:r>
              <a:rPr b="0" lang="de-DE" sz="1400" spc="-1" strike="noStrike">
                <a:solidFill>
                  <a:srgbClr val="000000"/>
                </a:solidFill>
                <a:latin typeface="Arial"/>
                <a:ea typeface="DejaVu Sans"/>
              </a:rPr>
              <a:t>: Notable classification issues and interesting viral families identified.</a:t>
            </a:r>
            <a:endParaRPr b="0" lang="en-US" sz="14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1" lang="de-DE" sz="1400" spc="-1" strike="noStrike">
                <a:solidFill>
                  <a:srgbClr val="000000"/>
                </a:solidFill>
                <a:latin typeface="Arial"/>
                <a:ea typeface="DejaVu Sans"/>
              </a:rPr>
              <a:t>Pfaff Data</a:t>
            </a:r>
            <a:r>
              <a:rPr b="0" lang="de-DE" sz="1400" spc="-1" strike="noStrike">
                <a:solidFill>
                  <a:srgbClr val="000000"/>
                </a:solidFill>
                <a:latin typeface="Arial"/>
                <a:ea typeface="DejaVu Sans"/>
              </a:rPr>
              <a:t>: Preprocessing impact on viral discovery remains to be assessed.</a:t>
            </a:r>
            <a:endParaRPr b="0" lang="en-US" sz="14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1" lang="de-DE" sz="1400" spc="-1" strike="noStrike">
                <a:solidFill>
                  <a:srgbClr val="000000"/>
                </a:solidFill>
                <a:latin typeface="Arial"/>
                <a:ea typeface="DejaVu Sans"/>
              </a:rPr>
              <a:t>Cross-Group Findings</a:t>
            </a:r>
            <a:r>
              <a:rPr b="0" lang="de-DE" sz="1400" spc="-1" strike="noStrike">
                <a:solidFill>
                  <a:srgbClr val="000000"/>
                </a:solidFill>
                <a:latin typeface="Arial"/>
                <a:ea typeface="DejaVu Sans"/>
              </a:rPr>
              <a:t>: Observed across all experiments.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de-DE" sz="1400" spc="-1" strike="noStrike">
                <a:solidFill>
                  <a:srgbClr val="000000"/>
                </a:solidFill>
                <a:latin typeface="Arial"/>
                <a:ea typeface="DejaVu Sans"/>
              </a:rPr>
              <a:t>Ongoing</a:t>
            </a:r>
            <a:r>
              <a:rPr b="0" lang="de-DE" sz="1400" spc="-1" strike="noStrike">
                <a:solidFill>
                  <a:srgbClr val="000000"/>
                </a:solidFill>
                <a:latin typeface="Arial"/>
                <a:ea typeface="DejaVu Sans"/>
              </a:rPr>
              <a:t>: Two mammal runs are currently running on Aeternitas.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de-DE" sz="1400" spc="-1" strike="noStrike">
                <a:solidFill>
                  <a:srgbClr val="000000"/>
                </a:solidFill>
                <a:latin typeface="Arial"/>
                <a:ea typeface="DejaVu Sans"/>
              </a:rPr>
              <a:t>Next Steps</a:t>
            </a:r>
            <a:r>
              <a:rPr b="0" lang="de-DE" sz="1400" spc="-1" strike="noStrike">
                <a:solidFill>
                  <a:srgbClr val="000000"/>
                </a:solidFill>
                <a:latin typeface="Arial"/>
                <a:ea typeface="DejaVu Sans"/>
              </a:rPr>
              <a:t>: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4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de-DE" sz="14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de-DE" sz="1400" spc="-1" strike="noStrike">
                <a:solidFill>
                  <a:srgbClr val="000000"/>
                </a:solidFill>
                <a:latin typeface="Arial"/>
                <a:ea typeface="DejaVu Sans"/>
              </a:rPr>
              <a:t>Analyze additional mammalian viruses.</a:t>
            </a:r>
            <a:endParaRPr b="0" lang="en-US" sz="14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de-DE" sz="14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de-DE" sz="1400" spc="-1" strike="noStrike">
                <a:solidFill>
                  <a:srgbClr val="000000"/>
                </a:solidFill>
                <a:latin typeface="Arial"/>
                <a:ea typeface="DejaVu Sans"/>
              </a:rPr>
              <a:t>Create gene maps or a phylogenetic tree for a group of interest.</a:t>
            </a:r>
            <a:endParaRPr b="0" lang="en-US" sz="14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de-DE" sz="14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de-DE" sz="1400" spc="-1" strike="noStrike">
                <a:solidFill>
                  <a:srgbClr val="000000"/>
                </a:solidFill>
                <a:latin typeface="Arial"/>
                <a:ea typeface="DejaVu Sans"/>
              </a:rPr>
              <a:t>Submit Virusparies to Bioconductor.</a:t>
            </a:r>
            <a:endParaRPr b="0" lang="en-US" sz="14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de-DE" sz="14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de-DE" sz="1400" spc="-1" strike="noStrike">
                <a:solidFill>
                  <a:srgbClr val="000000"/>
                </a:solidFill>
                <a:latin typeface="Arial"/>
                <a:ea typeface="DejaVu Sans"/>
              </a:rPr>
              <a:t>Write master’s thesis.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PlaceHolder 1"/>
          <p:cNvSpPr>
            <a:spLocks noGrp="1"/>
          </p:cNvSpPr>
          <p:nvPr>
            <p:ph type="title"/>
          </p:nvPr>
        </p:nvSpPr>
        <p:spPr>
          <a:xfrm>
            <a:off x="790920" y="1843920"/>
            <a:ext cx="7554600" cy="62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de-DE" sz="4400" spc="-1" strike="noStrike">
                <a:solidFill>
                  <a:srgbClr val="000000"/>
                </a:solidFill>
                <a:latin typeface="Arial"/>
                <a:ea typeface="DejaVu Sans"/>
              </a:rPr>
              <a:t>Thank you for your time</a:t>
            </a:r>
            <a:br>
              <a:rPr sz="4400"/>
            </a:br>
            <a:r>
              <a:rPr b="0" lang="de-DE" sz="4400" spc="-1" strike="noStrike">
                <a:solidFill>
                  <a:srgbClr val="000000"/>
                </a:solidFill>
                <a:latin typeface="Arial"/>
                <a:ea typeface="DejaVu Sans"/>
              </a:rPr>
              <a:t>Questions?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217" name="Grafik 3" descr=""/>
          <p:cNvPicPr/>
          <p:nvPr/>
        </p:nvPicPr>
        <p:blipFill>
          <a:blip r:embed="rId1"/>
          <a:stretch/>
        </p:blipFill>
        <p:spPr>
          <a:xfrm>
            <a:off x="3953520" y="2379960"/>
            <a:ext cx="2430720" cy="2634120"/>
          </a:xfrm>
          <a:prstGeom prst="rect">
            <a:avLst/>
          </a:prstGeom>
          <a:ln w="0">
            <a:noFill/>
          </a:ln>
        </p:spPr>
      </p:pic>
      <p:pic>
        <p:nvPicPr>
          <p:cNvPr id="218" name="Grafik 4" descr=""/>
          <p:cNvPicPr/>
          <p:nvPr/>
        </p:nvPicPr>
        <p:blipFill>
          <a:blip r:embed="rId2"/>
          <a:stretch/>
        </p:blipFill>
        <p:spPr>
          <a:xfrm>
            <a:off x="5038200" y="2265480"/>
            <a:ext cx="4761360" cy="2675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6"/>
          <p:cNvSpPr/>
          <p:nvPr/>
        </p:nvSpPr>
        <p:spPr>
          <a:xfrm>
            <a:off x="686160" y="573120"/>
            <a:ext cx="7765200" cy="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0" rIns="0" tIns="0" bIns="0" anchor="t">
            <a:noAutofit/>
          </a:bodyPr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 </a:t>
            </a: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Reminder: Hittables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</p:txBody>
      </p:sp>
      <p:pic>
        <p:nvPicPr>
          <p:cNvPr id="121" name="Grafik 1" descr=""/>
          <p:cNvPicPr/>
          <p:nvPr/>
        </p:nvPicPr>
        <p:blipFill>
          <a:blip r:embed="rId1"/>
          <a:stretch/>
        </p:blipFill>
        <p:spPr>
          <a:xfrm>
            <a:off x="64440" y="981360"/>
            <a:ext cx="4186800" cy="2930760"/>
          </a:xfrm>
          <a:prstGeom prst="rect">
            <a:avLst/>
          </a:prstGeom>
          <a:ln w="0">
            <a:noFill/>
          </a:ln>
        </p:spPr>
      </p:pic>
      <p:pic>
        <p:nvPicPr>
          <p:cNvPr id="122" name="Grafik 2" descr=""/>
          <p:cNvPicPr/>
          <p:nvPr/>
        </p:nvPicPr>
        <p:blipFill>
          <a:blip r:embed="rId2"/>
          <a:stretch/>
        </p:blipFill>
        <p:spPr>
          <a:xfrm>
            <a:off x="4505040" y="981360"/>
            <a:ext cx="4548600" cy="2930760"/>
          </a:xfrm>
          <a:prstGeom prst="rect">
            <a:avLst/>
          </a:prstGeom>
          <a:ln w="0">
            <a:noFill/>
          </a:ln>
        </p:spPr>
      </p:pic>
      <p:sp>
        <p:nvSpPr>
          <p:cNvPr id="123" name="Gerader Verbinder 6"/>
          <p:cNvSpPr/>
          <p:nvPr/>
        </p:nvSpPr>
        <p:spPr>
          <a:xfrm>
            <a:off x="208080" y="490320"/>
            <a:ext cx="245160" cy="951840"/>
          </a:xfrm>
          <a:prstGeom prst="line">
            <a:avLst/>
          </a:prstGeom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4" name="Textfeld 23"/>
          <p:cNvSpPr/>
          <p:nvPr/>
        </p:nvSpPr>
        <p:spPr>
          <a:xfrm>
            <a:off x="505440" y="4311720"/>
            <a:ext cx="6042960" cy="333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16000" indent="-216000">
              <a:lnSpc>
                <a:spcPct val="100000"/>
              </a:lnSpc>
              <a:buClr>
                <a:srgbClr val="7030a0"/>
              </a:buClr>
              <a:buFont typeface="Wingdings" charset="2"/>
              <a:buChar char=""/>
            </a:pPr>
            <a:r>
              <a:rPr b="0" lang="de-DE" sz="1600" spc="-1" strike="noStrike">
                <a:solidFill>
                  <a:srgbClr val="7030a0"/>
                </a:solidFill>
                <a:latin typeface="Arial"/>
                <a:ea typeface="DejaVu Sans"/>
              </a:rPr>
              <a:t>ViralRefSeq_taxonomy processed to extract virus family</a:t>
            </a:r>
            <a:endParaRPr b="0" lang="en-US" sz="1600" spc="-1" strike="noStrike">
              <a:latin typeface="Arial"/>
            </a:endParaRPr>
          </a:p>
        </p:txBody>
      </p:sp>
      <p:grpSp>
        <p:nvGrpSpPr>
          <p:cNvPr id="125" name="Gruppieren 27"/>
          <p:cNvGrpSpPr/>
          <p:nvPr/>
        </p:nvGrpSpPr>
        <p:grpSpPr>
          <a:xfrm>
            <a:off x="3448440" y="1391040"/>
            <a:ext cx="1070280" cy="2253240"/>
            <a:chOff x="3448440" y="1391040"/>
            <a:chExt cx="1070280" cy="2253240"/>
          </a:xfrm>
        </p:grpSpPr>
        <p:grpSp>
          <p:nvGrpSpPr>
            <p:cNvPr id="126" name="Gruppieren 25"/>
            <p:cNvGrpSpPr/>
            <p:nvPr/>
          </p:nvGrpSpPr>
          <p:grpSpPr>
            <a:xfrm>
              <a:off x="3448440" y="1391040"/>
              <a:ext cx="1070280" cy="1811160"/>
              <a:chOff x="3448440" y="1391040"/>
              <a:chExt cx="1070280" cy="1811160"/>
            </a:xfrm>
          </p:grpSpPr>
          <p:grpSp>
            <p:nvGrpSpPr>
              <p:cNvPr id="127" name="Gruppieren 22"/>
              <p:cNvGrpSpPr/>
              <p:nvPr/>
            </p:nvGrpSpPr>
            <p:grpSpPr>
              <a:xfrm>
                <a:off x="3582000" y="1391040"/>
                <a:ext cx="936720" cy="1811160"/>
                <a:chOff x="3582000" y="1391040"/>
                <a:chExt cx="936720" cy="1811160"/>
              </a:xfrm>
            </p:grpSpPr>
            <p:sp>
              <p:nvSpPr>
                <p:cNvPr id="128" name="Pfeil nach rechts 10"/>
                <p:cNvSpPr/>
                <p:nvPr/>
              </p:nvSpPr>
              <p:spPr>
                <a:xfrm>
                  <a:off x="4242240" y="1442160"/>
                  <a:ext cx="251640" cy="184680"/>
                </a:xfrm>
                <a:prstGeom prst="rightArrow">
                  <a:avLst>
                    <a:gd name="adj1" fmla="val 50000"/>
                    <a:gd name="adj2" fmla="val 50000"/>
                  </a:avLst>
                </a:prstGeom>
                <a:solidFill>
                  <a:srgbClr val="000000"/>
                </a:solidFill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/>
              </p:style>
            </p:sp>
            <p:sp>
              <p:nvSpPr>
                <p:cNvPr id="129" name="Pfeil nach rechts 11"/>
                <p:cNvSpPr/>
                <p:nvPr/>
              </p:nvSpPr>
              <p:spPr>
                <a:xfrm>
                  <a:off x="4267080" y="2404800"/>
                  <a:ext cx="251640" cy="184680"/>
                </a:xfrm>
                <a:prstGeom prst="rightArrow">
                  <a:avLst>
                    <a:gd name="adj1" fmla="val 50000"/>
                    <a:gd name="adj2" fmla="val 50000"/>
                  </a:avLst>
                </a:prstGeom>
                <a:solidFill>
                  <a:srgbClr val="000000"/>
                </a:solidFill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/>
              </p:style>
            </p:sp>
            <p:sp>
              <p:nvSpPr>
                <p:cNvPr id="130" name="Pfeil nach rechts 14"/>
                <p:cNvSpPr/>
                <p:nvPr/>
              </p:nvSpPr>
              <p:spPr>
                <a:xfrm>
                  <a:off x="4257000" y="2584800"/>
                  <a:ext cx="251640" cy="184680"/>
                </a:xfrm>
                <a:prstGeom prst="rightArrow">
                  <a:avLst>
                    <a:gd name="adj1" fmla="val 50000"/>
                    <a:gd name="adj2" fmla="val 50000"/>
                  </a:avLst>
                </a:prstGeom>
                <a:solidFill>
                  <a:srgbClr val="000000"/>
                </a:solidFill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/>
              </p:style>
            </p:sp>
            <p:sp>
              <p:nvSpPr>
                <p:cNvPr id="131" name="Pfeil nach rechts 15"/>
                <p:cNvSpPr/>
                <p:nvPr/>
              </p:nvSpPr>
              <p:spPr>
                <a:xfrm>
                  <a:off x="4267080" y="2690280"/>
                  <a:ext cx="251640" cy="184680"/>
                </a:xfrm>
                <a:prstGeom prst="rightArrow">
                  <a:avLst>
                    <a:gd name="adj1" fmla="val 50000"/>
                    <a:gd name="adj2" fmla="val 50000"/>
                  </a:avLst>
                </a:prstGeom>
                <a:solidFill>
                  <a:srgbClr val="000000"/>
                </a:solidFill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/>
              </p:style>
            </p:sp>
            <p:sp>
              <p:nvSpPr>
                <p:cNvPr id="132" name="Pfeil nach rechts 16"/>
                <p:cNvSpPr/>
                <p:nvPr/>
              </p:nvSpPr>
              <p:spPr>
                <a:xfrm>
                  <a:off x="4245120" y="3017520"/>
                  <a:ext cx="251640" cy="184680"/>
                </a:xfrm>
                <a:prstGeom prst="rightArrow">
                  <a:avLst>
                    <a:gd name="adj1" fmla="val 50000"/>
                    <a:gd name="adj2" fmla="val 50000"/>
                  </a:avLst>
                </a:prstGeom>
                <a:solidFill>
                  <a:srgbClr val="000000"/>
                </a:solidFill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/>
              </p:style>
            </p:sp>
            <p:sp>
              <p:nvSpPr>
                <p:cNvPr id="133" name="Pfeil nach rechts 20"/>
                <p:cNvSpPr/>
                <p:nvPr/>
              </p:nvSpPr>
              <p:spPr>
                <a:xfrm flipH="1">
                  <a:off x="3581640" y="1391040"/>
                  <a:ext cx="222120" cy="173520"/>
                </a:xfrm>
                <a:prstGeom prst="rightArrow">
                  <a:avLst>
                    <a:gd name="adj1" fmla="val 50000"/>
                    <a:gd name="adj2" fmla="val 50000"/>
                  </a:avLst>
                </a:prstGeom>
                <a:solidFill>
                  <a:srgbClr val="000000"/>
                </a:solidFill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/>
              </p:style>
            </p:sp>
          </p:grpSp>
          <p:sp>
            <p:nvSpPr>
              <p:cNvPr id="134" name="Pfeil nach rechts 24"/>
              <p:cNvSpPr/>
              <p:nvPr/>
            </p:nvSpPr>
            <p:spPr>
              <a:xfrm flipH="1">
                <a:off x="3448080" y="2298240"/>
                <a:ext cx="222120" cy="173520"/>
              </a:xfrm>
              <a:prstGeom prst="rightArrow">
                <a:avLst>
                  <a:gd name="adj1" fmla="val 50000"/>
                  <a:gd name="adj2" fmla="val 50000"/>
                </a:avLst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/>
            </p:style>
          </p:sp>
        </p:grpSp>
        <p:sp>
          <p:nvSpPr>
            <p:cNvPr id="135" name="Pfeil nach rechts 26"/>
            <p:cNvSpPr/>
            <p:nvPr/>
          </p:nvSpPr>
          <p:spPr>
            <a:xfrm>
              <a:off x="4237560" y="3459600"/>
              <a:ext cx="251640" cy="18468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/>
          </p:style>
        </p:sp>
      </p:grp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790920" y="1843920"/>
            <a:ext cx="7554600" cy="61992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Taubert Data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37" name="Rechteck 61"/>
          <p:cNvSpPr/>
          <p:nvPr/>
        </p:nvSpPr>
        <p:spPr>
          <a:xfrm>
            <a:off x="1600200" y="3200400"/>
            <a:ext cx="6397560" cy="91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1" i="1" lang="en-US" sz="1600" spc="-1" strike="noStrike">
                <a:solidFill>
                  <a:srgbClr val="069a2e"/>
                </a:solidFill>
                <a:latin typeface="Arial"/>
                <a:ea typeface="DejaVu Sans"/>
              </a:rPr>
              <a:t>Local files from AG Taubert</a:t>
            </a:r>
            <a:endParaRPr b="0" lang="en-US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1" i="1" lang="en-US" sz="1600" spc="-1" strike="noStrike">
                <a:solidFill>
                  <a:srgbClr val="069a2e"/>
                </a:solidFill>
                <a:latin typeface="Arial"/>
                <a:ea typeface="DejaVu Sans"/>
              </a:rPr>
              <a:t>Samples: Liver</a:t>
            </a:r>
            <a:endParaRPr b="0" lang="en-US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1" i="1" lang="en-US" sz="1600" spc="-1" strike="noStrike">
                <a:solidFill>
                  <a:srgbClr val="069a2e"/>
                </a:solidFill>
                <a:latin typeface="Arial"/>
                <a:ea typeface="DejaVu Sans"/>
              </a:rPr>
              <a:t>All 3 Virus groups</a:t>
            </a:r>
            <a:endParaRPr b="0" lang="en-US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6"/>
          <p:cNvSpPr/>
          <p:nvPr/>
        </p:nvSpPr>
        <p:spPr>
          <a:xfrm>
            <a:off x="686160" y="573120"/>
            <a:ext cx="7765200" cy="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0" rIns="0" tIns="0" bIns="0" anchor="t">
            <a:noAutofit/>
          </a:bodyPr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 </a:t>
            </a: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Material used: Taubert Data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39" name="Grafik 2" descr=""/>
          <p:cNvPicPr/>
          <p:nvPr/>
        </p:nvPicPr>
        <p:blipFill>
          <a:blip r:embed="rId1"/>
          <a:stretch/>
        </p:blipFill>
        <p:spPr>
          <a:xfrm>
            <a:off x="686160" y="917640"/>
            <a:ext cx="5439240" cy="38541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790920" y="1843920"/>
            <a:ext cx="7554600" cy="61992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Mammal Data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41" name="Rechteck 61"/>
          <p:cNvSpPr/>
          <p:nvPr/>
        </p:nvSpPr>
        <p:spPr>
          <a:xfrm>
            <a:off x="1600200" y="3200400"/>
            <a:ext cx="6397560" cy="91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1" i="1" lang="en-US" sz="1600" spc="-1" strike="noStrike">
                <a:solidFill>
                  <a:srgbClr val="069a2e"/>
                </a:solidFill>
                <a:latin typeface="Arial"/>
                <a:ea typeface="DejaVu Sans"/>
              </a:rPr>
              <a:t>SRA IDs re-examined from existing Hittable</a:t>
            </a:r>
            <a:endParaRPr b="0" lang="en-US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1" i="1" lang="en-US" sz="1600" spc="-1" strike="noStrike">
                <a:solidFill>
                  <a:srgbClr val="069a2e"/>
                </a:solidFill>
                <a:latin typeface="Arial"/>
                <a:ea typeface="DejaVu Sans"/>
              </a:rPr>
              <a:t>RNA viruses only</a:t>
            </a:r>
            <a:endParaRPr b="0" lang="en-US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6"/>
          <p:cNvSpPr/>
          <p:nvPr/>
        </p:nvSpPr>
        <p:spPr>
          <a:xfrm>
            <a:off x="686160" y="573120"/>
            <a:ext cx="7765200" cy="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0" rIns="0" tIns="0" bIns="0" anchor="t">
            <a:noAutofit/>
          </a:bodyPr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 </a:t>
            </a: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Material used: Mammal Data – overview of existing hittable.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3" name="Textfeld 6"/>
          <p:cNvSpPr/>
          <p:nvPr/>
        </p:nvSpPr>
        <p:spPr>
          <a:xfrm>
            <a:off x="686160" y="1241640"/>
            <a:ext cx="3379320" cy="270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de-DE" sz="1800" spc="-1" strike="noStrike">
                <a:solidFill>
                  <a:srgbClr val="000000"/>
                </a:solidFill>
                <a:latin typeface="Arial"/>
                <a:ea typeface="DejaVu Sans"/>
              </a:rPr>
              <a:t>Existing Hittable:</a:t>
            </a:r>
            <a:endParaRPr b="0" lang="en-US" sz="18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  <a:ea typeface="DejaVu Sans"/>
              </a:rPr>
              <a:t>34.337 unique SRA Ids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de-DE" sz="1800" spc="-1" strike="noStrike">
                <a:solidFill>
                  <a:srgbClr val="000000"/>
                </a:solidFill>
                <a:latin typeface="Arial"/>
                <a:ea typeface="DejaVu Sans"/>
              </a:rPr>
              <a:t>Filtered based on:</a:t>
            </a:r>
            <a:endParaRPr b="0" lang="en-US" sz="18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AutoNum type="alphaLcPeriod"/>
            </a:pPr>
            <a:r>
              <a:rPr b="0" lang="pt-BR" sz="1600" spc="-1" strike="noStrike">
                <a:solidFill>
                  <a:srgbClr val="000000"/>
                </a:solidFill>
                <a:latin typeface="Arial"/>
                <a:ea typeface="DejaVu Sans"/>
              </a:rPr>
              <a:t>'num_hits' &gt; 4</a:t>
            </a:r>
            <a:endParaRPr b="0" lang="en-US" sz="16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AutoNum type="alphaLcPeriod"/>
            </a:pPr>
            <a:r>
              <a:rPr b="0" lang="pt-BR" sz="1600" spc="-1" strike="noStrike">
                <a:solidFill>
                  <a:srgbClr val="000000"/>
                </a:solidFill>
                <a:latin typeface="Arial"/>
                <a:ea typeface="DejaVu Sans"/>
              </a:rPr>
              <a:t>'ViralRefSeq_E' &lt; 1e-5</a:t>
            </a:r>
            <a:endParaRPr b="0" lang="en-US" sz="16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AutoNum type="alphaLcPeriod"/>
            </a:pPr>
            <a:r>
              <a:rPr b="0" lang="pt-BR" sz="1600" spc="-1" strike="noStrike">
                <a:solidFill>
                  <a:srgbClr val="000000"/>
                </a:solidFill>
                <a:latin typeface="Arial"/>
                <a:ea typeface="DejaVu Sans"/>
              </a:rPr>
              <a:t>'ViralRefSeq_ident' &lt; 90</a:t>
            </a:r>
            <a:br>
              <a:rPr sz="1800"/>
            </a:b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</p:txBody>
      </p:sp>
      <p:pic>
        <p:nvPicPr>
          <p:cNvPr id="144" name="Grafik 7" descr=""/>
          <p:cNvPicPr/>
          <p:nvPr/>
        </p:nvPicPr>
        <p:blipFill>
          <a:blip r:embed="rId1"/>
          <a:stretch/>
        </p:blipFill>
        <p:spPr>
          <a:xfrm>
            <a:off x="351720" y="874800"/>
            <a:ext cx="4494600" cy="3932640"/>
          </a:xfrm>
          <a:prstGeom prst="rect">
            <a:avLst/>
          </a:prstGeom>
          <a:ln w="0">
            <a:noFill/>
          </a:ln>
        </p:spPr>
      </p:pic>
      <p:sp>
        <p:nvSpPr>
          <p:cNvPr id="145" name="Textfeld 8"/>
          <p:cNvSpPr/>
          <p:nvPr/>
        </p:nvSpPr>
        <p:spPr>
          <a:xfrm>
            <a:off x="5174280" y="1115280"/>
            <a:ext cx="3582000" cy="3408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de-DE" sz="1800" spc="-1" strike="noStrike">
                <a:solidFill>
                  <a:srgbClr val="000000"/>
                </a:solidFill>
                <a:latin typeface="Arial"/>
                <a:ea typeface="DejaVu Sans"/>
              </a:rPr>
              <a:t>Selected profiles:</a:t>
            </a:r>
            <a:endParaRPr b="0" lang="en-US" sz="18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AutoNum type="arabicPeriod"/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  <a:ea typeface="DejaVu Sans"/>
              </a:rPr>
              <a:t>Flavi_RdRp</a:t>
            </a:r>
            <a:endParaRPr b="0" lang="en-US" sz="16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AutoNum type="arabicPeriod"/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  <a:ea typeface="DejaVu Sans"/>
              </a:rPr>
              <a:t>Hepe-Virga_RdRp</a:t>
            </a:r>
            <a:endParaRPr b="0" lang="en-US" sz="16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AutoNum type="arabicPeriod"/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  <a:ea typeface="DejaVu Sans"/>
              </a:rPr>
              <a:t>Nido_RdRp</a:t>
            </a:r>
            <a:endParaRPr b="0" lang="en-US" sz="16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AutoNum type="arabicPeriod"/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  <a:ea typeface="DejaVu Sans"/>
              </a:rPr>
              <a:t>Negative_Bunya-Arena_RdRp </a:t>
            </a:r>
            <a:endParaRPr b="0" lang="en-US" sz="16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AutoNum type="arabicPeriod"/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  <a:ea typeface="DejaVu Sans"/>
              </a:rPr>
              <a:t>Negative_Mono-Chu_RdRp</a:t>
            </a:r>
            <a:endParaRPr b="0" lang="en-US" sz="16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AutoNum type="arabicPeriod"/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  <a:ea typeface="DejaVu Sans"/>
              </a:rPr>
              <a:t>Negative_Orthomyxo_RdRp</a:t>
            </a:r>
            <a:endParaRPr b="0" lang="en-US" sz="16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AutoNum type="arabicPeriod"/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  <a:ea typeface="DejaVu Sans"/>
              </a:rPr>
              <a:t>Nido_NiRAN</a:t>
            </a:r>
            <a:endParaRPr b="0" lang="en-US" sz="16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AutoNum type="arabicPeriod"/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  <a:ea typeface="DejaVu Sans"/>
              </a:rPr>
              <a:t>NidoAstro_RdRp</a:t>
            </a:r>
            <a:br>
              <a:rPr sz="1800"/>
            </a:br>
            <a:r>
              <a:rPr b="0" lang="de-DE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br>
              <a:rPr sz="1800"/>
            </a:b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7" dur="indefinite" restart="never" nodeType="tmRoot">
          <p:childTnLst>
            <p:seq>
              <p:cTn id="8" dur="indefinite" nodeType="mainSeq">
                <p:childTnLst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790920" y="1843920"/>
            <a:ext cx="7554600" cy="61992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Florian Pfaff Data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47" name="Rechteck 1"/>
          <p:cNvSpPr/>
          <p:nvPr/>
        </p:nvSpPr>
        <p:spPr>
          <a:xfrm>
            <a:off x="1600200" y="3200400"/>
            <a:ext cx="6397560" cy="91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1" i="1" lang="en-US" sz="1600" spc="-1" strike="noStrike">
                <a:solidFill>
                  <a:srgbClr val="069a2e"/>
                </a:solidFill>
                <a:latin typeface="Arial"/>
                <a:ea typeface="DejaVu Sans"/>
              </a:rPr>
              <a:t>Local files from Institute of Diagnostic Virology (Friedrich-Loeffler-Institut) </a:t>
            </a:r>
            <a:endParaRPr b="0" lang="en-US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1" i="1" lang="en-US" sz="1600" spc="-1" strike="noStrike">
                <a:solidFill>
                  <a:srgbClr val="069a2e"/>
                </a:solidFill>
                <a:latin typeface="Arial"/>
                <a:ea typeface="DejaVu Sans"/>
              </a:rPr>
              <a:t>Samples: Wild boars</a:t>
            </a:r>
            <a:endParaRPr b="0" lang="en-US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1" i="1" lang="en-US" sz="1600" spc="-1" strike="noStrike">
                <a:solidFill>
                  <a:srgbClr val="069a2e"/>
                </a:solidFill>
                <a:latin typeface="Arial"/>
                <a:ea typeface="DejaVu Sans"/>
              </a:rPr>
              <a:t>All 3 Virus groups</a:t>
            </a:r>
            <a:endParaRPr b="0" lang="en-US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158</TotalTime>
  <Application>LibreOffice/7.3.7.2$Linux_X86_64 LibreOffice_project/30$Build-2</Application>
  <AppVersion>15.0000</AppVersion>
  <Words>742</Words>
  <Paragraphs>156</Paragraphs>
  <Company>xxx xxx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2009-06-17T18:39:09Z</dcterms:created>
  <dc:creator>xxx xxx</dc:creator>
  <dc:description/>
  <dc:language>en-US</dc:language>
  <cp:lastModifiedBy/>
  <dcterms:modified xsi:type="dcterms:W3CDTF">2024-08-21T20:23:50Z</dcterms:modified>
  <cp:revision>213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9</vt:i4>
  </property>
  <property fmtid="{D5CDD505-2E9C-101B-9397-08002B2CF9AE}" pid="3" name="PresentationFormat">
    <vt:lpwstr>Bildschirmpräsentation (16:9)</vt:lpwstr>
  </property>
  <property fmtid="{D5CDD505-2E9C-101B-9397-08002B2CF9AE}" pid="4" name="Slides">
    <vt:i4>25</vt:i4>
  </property>
</Properties>
</file>